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3716000" cx="24384000"/>
  <p:notesSz cx="6858000" cy="9144000"/>
  <p:embeddedFontLst>
    <p:embeddedFont>
      <p:font typeface="Anton"/>
      <p:regular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Helvetica Neue"/>
      <p:regular r:id="rId40"/>
      <p:bold r:id="rId41"/>
      <p:italic r:id="rId42"/>
      <p:boldItalic r:id="rId43"/>
    </p:embeddedFont>
    <p:embeddedFont>
      <p:font typeface="Helvetica Neue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8" roundtripDataSignature="AMtx7mhcn5la6bStqpDXSmoO/Akqko6Zi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parna Radhakrishnan - NOAA Affiliat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0ADD73-56D1-46F2-9F43-9116F91BFC34}">
  <a:tblStyle styleId="{6E0ADD73-56D1-46F2-9F43-9116F91BFC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20" Type="http://schemas.openxmlformats.org/officeDocument/2006/relationships/slide" Target="slides/slide14.xml"/><Relationship Id="rId42" Type="http://schemas.openxmlformats.org/officeDocument/2006/relationships/font" Target="fonts/HelveticaNeue-italic.fntdata"/><Relationship Id="rId41" Type="http://schemas.openxmlformats.org/officeDocument/2006/relationships/font" Target="fonts/HelveticaNeue-bold.fntdata"/><Relationship Id="rId22" Type="http://schemas.openxmlformats.org/officeDocument/2006/relationships/slide" Target="slides/slide16.xml"/><Relationship Id="rId44" Type="http://schemas.openxmlformats.org/officeDocument/2006/relationships/font" Target="fonts/HelveticaNeueLight-regular.fntdata"/><Relationship Id="rId21" Type="http://schemas.openxmlformats.org/officeDocument/2006/relationships/slide" Target="slides/slide15.xml"/><Relationship Id="rId43" Type="http://schemas.openxmlformats.org/officeDocument/2006/relationships/font" Target="fonts/HelveticaNeue-boldItalic.fntdata"/><Relationship Id="rId24" Type="http://schemas.openxmlformats.org/officeDocument/2006/relationships/slide" Target="slides/slide18.xml"/><Relationship Id="rId46" Type="http://schemas.openxmlformats.org/officeDocument/2006/relationships/font" Target="fonts/HelveticaNeueLight-italic.fntdata"/><Relationship Id="rId23" Type="http://schemas.openxmlformats.org/officeDocument/2006/relationships/slide" Target="slides/slide17.xml"/><Relationship Id="rId45"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HelveticaNeueLight-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nton-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4T01:58:56.712">
    <p:pos x="6000" y="0"/>
    <p:text>ack cmip6 preprocessing needs!</p:text>
    <p:extLst>
      <p:ext uri="{C676402C-5697-4E1C-873F-D02D1690AC5C}">
        <p15:threadingInfo timeZoneBias="0"/>
      </p:ext>
      <p:ext uri="http://customooxmlschemas.google.com/">
        <go:slidesCustomData xmlns:go="http://customooxmlschemas.google.com/" commentPostId="AAAAf4wRvIU"/>
      </p:ext>
    </p:extLst>
  </p:cm>
  <p:cm authorId="0" idx="2" dt="2022-09-14T01:51:42.198">
    <p:pos x="6000" y="100"/>
    <p:text>ack google/nsf grant also for zarr, verbally</p:text>
    <p:extLst>
      <p:ext uri="{C676402C-5697-4E1C-873F-D02D1690AC5C}">
        <p15:threadingInfo timeZoneBias="0"/>
      </p:ext>
      <p:ext uri="http://customooxmlschemas.google.com/">
        <go:slidesCustomData xmlns:go="http://customooxmlschemas.google.com/" commentPostId="AAAAf4wRvI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index.com/news-blog/what-scientists-need-to-know-about-fair-dat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30365fa97_0_54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30365fa97_0_5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350bad91f_0_47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350bad91f_0_4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350bad91f_0_9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5350bad91f_0_9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350bad91f_0_198:notes"/>
          <p:cNvSpPr/>
          <p:nvPr>
            <p:ph idx="2" type="sldImg"/>
          </p:nvPr>
        </p:nvSpPr>
        <p:spPr>
          <a:xfrm>
            <a:off x="134952" y="686475"/>
            <a:ext cx="6588000" cy="342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15350bad91f_0_198:notes"/>
          <p:cNvSpPr txBox="1"/>
          <p:nvPr>
            <p:ph idx="1" type="body"/>
          </p:nvPr>
        </p:nvSpPr>
        <p:spPr>
          <a:xfrm>
            <a:off x="685801" y="4343406"/>
            <a:ext cx="5486400" cy="4114800"/>
          </a:xfrm>
          <a:prstGeom prst="rect">
            <a:avLst/>
          </a:prstGeom>
          <a:noFill/>
          <a:ln>
            <a:noFill/>
          </a:ln>
        </p:spPr>
        <p:txBody>
          <a:bodyPr anchorCtr="0" anchor="t" bIns="45025" lIns="90050" spcFirstLastPara="1" rIns="90050" wrap="square" tIns="45025">
            <a:noAutofit/>
          </a:bodyPr>
          <a:lstStyle/>
          <a:p>
            <a:pPr indent="-215900" lvl="0" marL="431800" marR="0" rtl="0" algn="l">
              <a:lnSpc>
                <a:spcPct val="100000"/>
              </a:lnSpc>
              <a:spcBef>
                <a:spcPts val="300"/>
              </a:spcBef>
              <a:spcAft>
                <a:spcPts val="0"/>
              </a:spcAft>
              <a:buClr>
                <a:srgbClr val="000000"/>
              </a:buClr>
              <a:buSzPts val="1300"/>
              <a:buFont typeface="Arial"/>
              <a:buNone/>
            </a:pPr>
            <a:r>
              <a:t/>
            </a:r>
            <a:endParaRPr/>
          </a:p>
        </p:txBody>
      </p:sp>
      <p:sp>
        <p:nvSpPr>
          <p:cNvPr id="255" name="Google Shape;255;g15350bad91f_0_198:notes"/>
          <p:cNvSpPr txBox="1"/>
          <p:nvPr>
            <p:ph idx="12" type="sldNum"/>
          </p:nvPr>
        </p:nvSpPr>
        <p:spPr>
          <a:xfrm>
            <a:off x="3884614" y="8685226"/>
            <a:ext cx="2971800" cy="457200"/>
          </a:xfrm>
          <a:prstGeom prst="rect">
            <a:avLst/>
          </a:prstGeom>
          <a:noFill/>
          <a:ln>
            <a:noFill/>
          </a:ln>
        </p:spPr>
        <p:txBody>
          <a:bodyPr anchorCtr="0" anchor="b" bIns="45025" lIns="90050" spcFirstLastPara="1" rIns="90050" wrap="square" tIns="45025">
            <a:noAutofit/>
          </a:bodyPr>
          <a:lstStyle/>
          <a:p>
            <a:pPr indent="0" lvl="0" marL="0" marR="0" rtl="0" algn="r">
              <a:lnSpc>
                <a:spcPct val="100000"/>
              </a:lnSpc>
              <a:spcBef>
                <a:spcPts val="0"/>
              </a:spcBef>
              <a:spcAft>
                <a:spcPts val="0"/>
              </a:spcAft>
              <a:buSzPts val="1100"/>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30365fa97_0_9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1530365fa97_0_9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269" name="Google Shape;269;g1530365fa97_0_9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350bad91f_0_91:notes"/>
          <p:cNvSpPr txBox="1"/>
          <p:nvPr>
            <p:ph idx="1" type="body"/>
          </p:nvPr>
        </p:nvSpPr>
        <p:spPr>
          <a:xfrm>
            <a:off x="685801" y="4343406"/>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5350bad91f_0_91:notes"/>
          <p:cNvSpPr/>
          <p:nvPr>
            <p:ph idx="2" type="sldImg"/>
          </p:nvPr>
        </p:nvSpPr>
        <p:spPr>
          <a:xfrm>
            <a:off x="134952" y="686475"/>
            <a:ext cx="6588000" cy="3428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350bad91f_0_2:notes"/>
          <p:cNvSpPr/>
          <p:nvPr>
            <p:ph idx="2" type="sldImg"/>
          </p:nvPr>
        </p:nvSpPr>
        <p:spPr>
          <a:xfrm>
            <a:off x="134952" y="686475"/>
            <a:ext cx="6588000" cy="342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15350bad91f_0_2:notes"/>
          <p:cNvSpPr txBox="1"/>
          <p:nvPr>
            <p:ph idx="1" type="body"/>
          </p:nvPr>
        </p:nvSpPr>
        <p:spPr>
          <a:xfrm>
            <a:off x="685801" y="4343406"/>
            <a:ext cx="5486400" cy="4114800"/>
          </a:xfrm>
          <a:prstGeom prst="rect">
            <a:avLst/>
          </a:prstGeom>
          <a:noFill/>
          <a:ln>
            <a:noFill/>
          </a:ln>
        </p:spPr>
        <p:txBody>
          <a:bodyPr anchorCtr="0" anchor="t" bIns="45025" lIns="90050" spcFirstLastPara="1" rIns="90050" wrap="square" tIns="45025">
            <a:noAutofit/>
          </a:bodyPr>
          <a:lstStyle/>
          <a:p>
            <a:pPr indent="-215900" lvl="0" marL="431800" marR="0" rtl="0" algn="l">
              <a:lnSpc>
                <a:spcPct val="100000"/>
              </a:lnSpc>
              <a:spcBef>
                <a:spcPts val="300"/>
              </a:spcBef>
              <a:spcAft>
                <a:spcPts val="0"/>
              </a:spcAft>
              <a:buClr>
                <a:srgbClr val="000000"/>
              </a:buClr>
              <a:buSzPts val="1300"/>
              <a:buFont typeface="Arial"/>
              <a:buNone/>
            </a:pPr>
            <a:r>
              <a:t/>
            </a:r>
            <a:endParaRPr/>
          </a:p>
        </p:txBody>
      </p:sp>
      <p:sp>
        <p:nvSpPr>
          <p:cNvPr id="318" name="Google Shape;318;g15350bad91f_0_2:notes"/>
          <p:cNvSpPr txBox="1"/>
          <p:nvPr>
            <p:ph idx="12" type="sldNum"/>
          </p:nvPr>
        </p:nvSpPr>
        <p:spPr>
          <a:xfrm>
            <a:off x="3884614" y="8685226"/>
            <a:ext cx="2971800" cy="457200"/>
          </a:xfrm>
          <a:prstGeom prst="rect">
            <a:avLst/>
          </a:prstGeom>
          <a:noFill/>
          <a:ln>
            <a:noFill/>
          </a:ln>
        </p:spPr>
        <p:txBody>
          <a:bodyPr anchorCtr="0" anchor="b" bIns="45025" lIns="90050" spcFirstLastPara="1" rIns="90050" wrap="square" tIns="45025">
            <a:noAutofit/>
          </a:bodyPr>
          <a:lstStyle/>
          <a:p>
            <a:pPr indent="0" lvl="0" marL="0" marR="0" rtl="0" algn="r">
              <a:lnSpc>
                <a:spcPct val="100000"/>
              </a:lnSpc>
              <a:spcBef>
                <a:spcPts val="0"/>
              </a:spcBef>
              <a:spcAft>
                <a:spcPts val="0"/>
              </a:spcAft>
              <a:buSzPts val="1100"/>
              <a:buNone/>
            </a:pPr>
            <a:fld id="{00000000-1234-1234-1234-123412341234}" type="slidenum">
              <a:rPr b="0" i="0" lang="en-US" sz="1100" u="none" cap="none" strike="noStrike">
                <a:solidFill>
                  <a:schemeClr val="dk1"/>
                </a:solidFill>
                <a:latin typeface="Arial"/>
                <a:ea typeface="Arial"/>
                <a:cs typeface="Arial"/>
                <a:sym typeface="Arial"/>
              </a:rPr>
              <a:t>‹#›</a:t>
            </a:fld>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350bad91f_0_99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15350bad91f_0_9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530365fa9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530365fa97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30365fa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30365fa97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5350bad91f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5350bad91f_0_8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463550" lvl="1" marL="914400" rtl="0" algn="l">
              <a:lnSpc>
                <a:spcPct val="115000"/>
              </a:lnSpc>
              <a:spcBef>
                <a:spcPts val="0"/>
              </a:spcBef>
              <a:spcAft>
                <a:spcPts val="0"/>
              </a:spcAft>
              <a:buClr>
                <a:srgbClr val="595959"/>
              </a:buClr>
              <a:buSzPts val="3700"/>
              <a:buChar char="○"/>
            </a:pPr>
            <a:r>
              <a:rPr lang="en-US" sz="3700">
                <a:solidFill>
                  <a:srgbClr val="595959"/>
                </a:solidFill>
                <a:latin typeface="Arial"/>
                <a:ea typeface="Arial"/>
                <a:cs typeface="Arial"/>
                <a:sym typeface="Arial"/>
              </a:rPr>
              <a:t>E.g. Data organization, Simulation requirements, </a:t>
            </a:r>
            <a:endParaRPr sz="3700">
              <a:solidFill>
                <a:srgbClr val="595959"/>
              </a:solidFill>
              <a:latin typeface="Arial"/>
              <a:ea typeface="Arial"/>
              <a:cs typeface="Arial"/>
              <a:sym typeface="Arial"/>
            </a:endParaRPr>
          </a:p>
          <a:p>
            <a:pPr indent="0" lvl="0" marL="0" rtl="0" algn="l">
              <a:spcBef>
                <a:spcPts val="3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350bad91f_0_6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350bad91f_0_6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30365fa97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30365fa97_0_1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350bad91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350bad91f_0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31F20"/>
                </a:solidFill>
                <a:highlight>
                  <a:srgbClr val="FFFFFF"/>
                </a:highlight>
                <a:latin typeface="Montserrat"/>
                <a:ea typeface="Montserrat"/>
                <a:cs typeface="Montserrat"/>
                <a:sym typeface="Montserrat"/>
              </a:rPr>
              <a:t>FAIR means thinking about the people who could benefit from your data“, Lambert Heller, leader of the Open Science Lab at TIB, the German National Library of Science and Technology, explains in </a:t>
            </a:r>
            <a:r>
              <a:rPr lang="en-US" sz="1200">
                <a:solidFill>
                  <a:srgbClr val="104DA9"/>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Nature Index</a:t>
            </a:r>
            <a:r>
              <a:rPr lang="en-US" sz="1200">
                <a:solidFill>
                  <a:srgbClr val="231F20"/>
                </a:solidFill>
                <a:highlight>
                  <a:srgbClr val="FFFFFF"/>
                </a:highlight>
                <a:latin typeface="Montserrat"/>
                <a:ea typeface="Montserrat"/>
                <a:cs typeface="Montserrat"/>
                <a:sym typeface="Montserrat"/>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350bad91f_0_8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5350bad91f_0_8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350bad91f_0_8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15350bad91f_0_8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350bad91f_0_9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15350bad91f_0_9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350bad91f_0_9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5350bad91f_0_9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5350bad91f_0_9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5350bad91f_0_9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5350bad91f_0_403"/>
          <p:cNvSpPr txBox="1"/>
          <p:nvPr>
            <p:ph type="ctrTitle"/>
          </p:nvPr>
        </p:nvSpPr>
        <p:spPr>
          <a:xfrm>
            <a:off x="831222" y="1985533"/>
            <a:ext cx="22721700" cy="5473500"/>
          </a:xfrm>
          <a:prstGeom prst="rect">
            <a:avLst/>
          </a:prstGeom>
        </p:spPr>
        <p:txBody>
          <a:bodyPr anchorCtr="0" anchor="b" bIns="243800" lIns="243800" spcFirstLastPara="1" rIns="243800" wrap="square" tIns="24380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1" name="Google Shape;11;g15350bad91f_0_403"/>
          <p:cNvSpPr txBox="1"/>
          <p:nvPr>
            <p:ph idx="1" type="subTitle"/>
          </p:nvPr>
        </p:nvSpPr>
        <p:spPr>
          <a:xfrm>
            <a:off x="831200" y="7557667"/>
            <a:ext cx="22721700" cy="2113500"/>
          </a:xfrm>
          <a:prstGeom prst="rect">
            <a:avLst/>
          </a:prstGeom>
        </p:spPr>
        <p:txBody>
          <a:bodyPr anchorCtr="0" anchor="t" bIns="243800" lIns="243800" spcFirstLastPara="1" rIns="243800" wrap="square" tIns="24380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2" name="Google Shape;12;g15350bad91f_0_40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15350bad91f_0_438"/>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46" name="Google Shape;46;g15350bad91f_0_438"/>
          <p:cNvSpPr txBox="1"/>
          <p:nvPr>
            <p:ph idx="1" type="body"/>
          </p:nvPr>
        </p:nvSpPr>
        <p:spPr>
          <a:xfrm>
            <a:off x="831200" y="8405933"/>
            <a:ext cx="22721700" cy="3468900"/>
          </a:xfrm>
          <a:prstGeom prst="rect">
            <a:avLst/>
          </a:prstGeom>
        </p:spPr>
        <p:txBody>
          <a:bodyPr anchorCtr="0" anchor="t" bIns="243800" lIns="243800" spcFirstLastPara="1" rIns="243800" wrap="square" tIns="24380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47" name="Google Shape;47;g15350bad91f_0_43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15350bad91f_0_44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50" name="Shape 50"/>
        <p:cNvGrpSpPr/>
        <p:nvPr/>
      </p:nvGrpSpPr>
      <p:grpSpPr>
        <a:xfrm>
          <a:off x="0" y="0"/>
          <a:ext cx="0" cy="0"/>
          <a:chOff x="0" y="0"/>
          <a:chExt cx="0" cy="0"/>
        </a:xfrm>
      </p:grpSpPr>
      <p:sp>
        <p:nvSpPr>
          <p:cNvPr id="51" name="Google Shape;51;g15350bad91f_0_444"/>
          <p:cNvSpPr txBox="1"/>
          <p:nvPr>
            <p:ph type="title"/>
          </p:nvPr>
        </p:nvSpPr>
        <p:spPr>
          <a:xfrm>
            <a:off x="831200" y="1186733"/>
            <a:ext cx="22721400" cy="1527000"/>
          </a:xfrm>
          <a:prstGeom prst="rect">
            <a:avLst/>
          </a:prstGeom>
        </p:spPr>
        <p:txBody>
          <a:bodyPr anchorCtr="0" anchor="t" bIns="243800" lIns="243800" spcFirstLastPara="1" rIns="243800" wrap="square" tIns="243800">
            <a:normAutofit/>
          </a:bodyPr>
          <a:lstStyle>
            <a:lvl1pPr lvl="0" rtl="0">
              <a:spcBef>
                <a:spcPts val="0"/>
              </a:spcBef>
              <a:spcAft>
                <a:spcPts val="0"/>
              </a:spcAft>
              <a:buSzPts val="7500"/>
              <a:buNone/>
              <a:defRPr/>
            </a:lvl1pPr>
            <a:lvl2pPr lvl="1" rtl="0">
              <a:spcBef>
                <a:spcPts val="0"/>
              </a:spcBef>
              <a:spcAft>
                <a:spcPts val="0"/>
              </a:spcAft>
              <a:buSzPts val="7500"/>
              <a:buNone/>
              <a:defRPr/>
            </a:lvl2pPr>
            <a:lvl3pPr lvl="2" rtl="0">
              <a:spcBef>
                <a:spcPts val="0"/>
              </a:spcBef>
              <a:spcAft>
                <a:spcPts val="0"/>
              </a:spcAft>
              <a:buSzPts val="7500"/>
              <a:buNone/>
              <a:defRPr/>
            </a:lvl3pPr>
            <a:lvl4pPr lvl="3" rtl="0">
              <a:spcBef>
                <a:spcPts val="0"/>
              </a:spcBef>
              <a:spcAft>
                <a:spcPts val="0"/>
              </a:spcAft>
              <a:buSzPts val="7500"/>
              <a:buNone/>
              <a:defRPr/>
            </a:lvl4pPr>
            <a:lvl5pPr lvl="4" rtl="0">
              <a:spcBef>
                <a:spcPts val="0"/>
              </a:spcBef>
              <a:spcAft>
                <a:spcPts val="0"/>
              </a:spcAft>
              <a:buSzPts val="7500"/>
              <a:buNone/>
              <a:defRPr/>
            </a:lvl5pPr>
            <a:lvl6pPr lvl="5" rtl="0">
              <a:spcBef>
                <a:spcPts val="0"/>
              </a:spcBef>
              <a:spcAft>
                <a:spcPts val="0"/>
              </a:spcAft>
              <a:buSzPts val="7500"/>
              <a:buNone/>
              <a:defRPr/>
            </a:lvl6pPr>
            <a:lvl7pPr lvl="6" rtl="0">
              <a:spcBef>
                <a:spcPts val="0"/>
              </a:spcBef>
              <a:spcAft>
                <a:spcPts val="0"/>
              </a:spcAft>
              <a:buSzPts val="7500"/>
              <a:buNone/>
              <a:defRPr/>
            </a:lvl7pPr>
            <a:lvl8pPr lvl="7" rtl="0">
              <a:spcBef>
                <a:spcPts val="0"/>
              </a:spcBef>
              <a:spcAft>
                <a:spcPts val="0"/>
              </a:spcAft>
              <a:buSzPts val="7500"/>
              <a:buNone/>
              <a:defRPr/>
            </a:lvl8pPr>
            <a:lvl9pPr lvl="8" rtl="0">
              <a:spcBef>
                <a:spcPts val="0"/>
              </a:spcBef>
              <a:spcAft>
                <a:spcPts val="0"/>
              </a:spcAft>
              <a:buSzPts val="7500"/>
              <a:buNone/>
              <a:defRPr/>
            </a:lvl9pPr>
          </a:lstStyle>
          <a:p/>
        </p:txBody>
      </p:sp>
      <p:sp>
        <p:nvSpPr>
          <p:cNvPr id="52" name="Google Shape;52;g15350bad91f_0_444"/>
          <p:cNvSpPr txBox="1"/>
          <p:nvPr>
            <p:ph idx="1" type="body"/>
          </p:nvPr>
        </p:nvSpPr>
        <p:spPr>
          <a:xfrm>
            <a:off x="831200" y="3073267"/>
            <a:ext cx="22721400" cy="9110400"/>
          </a:xfrm>
          <a:prstGeom prst="rect">
            <a:avLst/>
          </a:prstGeom>
        </p:spPr>
        <p:txBody>
          <a:bodyPr anchorCtr="0" anchor="t" bIns="243800" lIns="243800" spcFirstLastPara="1" rIns="243800" wrap="square" tIns="243800">
            <a:normAutofit/>
          </a:bodyPr>
          <a:lstStyle>
            <a:lvl1pPr indent="-533400" lvl="0" marL="457200" rtl="0">
              <a:spcBef>
                <a:spcPts val="0"/>
              </a:spcBef>
              <a:spcAft>
                <a:spcPts val="0"/>
              </a:spcAft>
              <a:buSzPts val="4800"/>
              <a:buChar char="●"/>
              <a:defRPr/>
            </a:lvl1pPr>
            <a:lvl2pPr indent="-463550" lvl="1" marL="914400" rtl="0">
              <a:spcBef>
                <a:spcPts val="0"/>
              </a:spcBef>
              <a:spcAft>
                <a:spcPts val="0"/>
              </a:spcAft>
              <a:buSzPts val="3700"/>
              <a:buChar char="○"/>
              <a:defRPr/>
            </a:lvl2pPr>
            <a:lvl3pPr indent="-463550" lvl="2" marL="1371600" rtl="0">
              <a:spcBef>
                <a:spcPts val="0"/>
              </a:spcBef>
              <a:spcAft>
                <a:spcPts val="0"/>
              </a:spcAft>
              <a:buSzPts val="3700"/>
              <a:buChar char="■"/>
              <a:defRPr/>
            </a:lvl3pPr>
            <a:lvl4pPr indent="-463550" lvl="3" marL="1828800" rtl="0">
              <a:spcBef>
                <a:spcPts val="0"/>
              </a:spcBef>
              <a:spcAft>
                <a:spcPts val="0"/>
              </a:spcAft>
              <a:buSzPts val="3700"/>
              <a:buChar char="●"/>
              <a:defRPr/>
            </a:lvl4pPr>
            <a:lvl5pPr indent="-463550" lvl="4" marL="2286000" rtl="0">
              <a:spcBef>
                <a:spcPts val="0"/>
              </a:spcBef>
              <a:spcAft>
                <a:spcPts val="0"/>
              </a:spcAft>
              <a:buSzPts val="3700"/>
              <a:buChar char="○"/>
              <a:defRPr/>
            </a:lvl5pPr>
            <a:lvl6pPr indent="-463550" lvl="5" marL="2743200" rtl="0">
              <a:spcBef>
                <a:spcPts val="0"/>
              </a:spcBef>
              <a:spcAft>
                <a:spcPts val="0"/>
              </a:spcAft>
              <a:buSzPts val="3700"/>
              <a:buChar char="■"/>
              <a:defRPr/>
            </a:lvl6pPr>
            <a:lvl7pPr indent="-463550" lvl="6" marL="3200400" rtl="0">
              <a:spcBef>
                <a:spcPts val="0"/>
              </a:spcBef>
              <a:spcAft>
                <a:spcPts val="0"/>
              </a:spcAft>
              <a:buSzPts val="3700"/>
              <a:buChar char="●"/>
              <a:defRPr/>
            </a:lvl7pPr>
            <a:lvl8pPr indent="-463550" lvl="7" marL="3657600" rtl="0">
              <a:spcBef>
                <a:spcPts val="0"/>
              </a:spcBef>
              <a:spcAft>
                <a:spcPts val="0"/>
              </a:spcAft>
              <a:buSzPts val="3700"/>
              <a:buChar char="○"/>
              <a:defRPr/>
            </a:lvl8pPr>
            <a:lvl9pPr indent="-463550" lvl="8" marL="4114800" rtl="0">
              <a:spcBef>
                <a:spcPts val="0"/>
              </a:spcBef>
              <a:spcAft>
                <a:spcPts val="0"/>
              </a:spcAft>
              <a:buSzPts val="3700"/>
              <a:buChar char="■"/>
              <a:defRPr/>
            </a:lvl9pPr>
          </a:lstStyle>
          <a:p/>
        </p:txBody>
      </p:sp>
      <p:sp>
        <p:nvSpPr>
          <p:cNvPr id="53" name="Google Shape;53;g15350bad91f_0_444"/>
          <p:cNvSpPr txBox="1"/>
          <p:nvPr>
            <p:ph idx="12" type="sldNum"/>
          </p:nvPr>
        </p:nvSpPr>
        <p:spPr>
          <a:xfrm>
            <a:off x="22593221" y="12435245"/>
            <a:ext cx="1463400" cy="471900"/>
          </a:xfrm>
          <a:prstGeom prst="rect">
            <a:avLst/>
          </a:prstGeom>
        </p:spPr>
        <p:txBody>
          <a:bodyPr anchorCtr="0" anchor="ctr" bIns="243800" lIns="243800" spcFirstLastPara="1" rIns="243800" wrap="square" tIns="243800">
            <a:normAutofit fontScale="250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2">
    <p:spTree>
      <p:nvGrpSpPr>
        <p:cNvPr id="54" name="Shape 54"/>
        <p:cNvGrpSpPr/>
        <p:nvPr/>
      </p:nvGrpSpPr>
      <p:grpSpPr>
        <a:xfrm>
          <a:off x="0" y="0"/>
          <a:ext cx="0" cy="0"/>
          <a:chOff x="0" y="0"/>
          <a:chExt cx="0" cy="0"/>
        </a:xfrm>
      </p:grpSpPr>
      <p:sp>
        <p:nvSpPr>
          <p:cNvPr id="55" name="Google Shape;55;g15350bad91f_0_448"/>
          <p:cNvSpPr txBox="1"/>
          <p:nvPr>
            <p:ph idx="12" type="sldNum"/>
          </p:nvPr>
        </p:nvSpPr>
        <p:spPr>
          <a:xfrm>
            <a:off x="424262" y="236808"/>
            <a:ext cx="453300" cy="471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rgbClr val="FFFFFF"/>
        </a:solidFill>
      </p:bgPr>
    </p:bg>
    <p:spTree>
      <p:nvGrpSpPr>
        <p:cNvPr id="56" name="Shape 56"/>
        <p:cNvGrpSpPr/>
        <p:nvPr/>
      </p:nvGrpSpPr>
      <p:grpSpPr>
        <a:xfrm>
          <a:off x="0" y="0"/>
          <a:ext cx="0" cy="0"/>
          <a:chOff x="0" y="0"/>
          <a:chExt cx="0" cy="0"/>
        </a:xfrm>
      </p:grpSpPr>
      <p:sp>
        <p:nvSpPr>
          <p:cNvPr id="57" name="Google Shape;57;g15350bad91f_0_450"/>
          <p:cNvSpPr txBox="1"/>
          <p:nvPr>
            <p:ph type="title"/>
          </p:nvPr>
        </p:nvSpPr>
        <p:spPr>
          <a:xfrm>
            <a:off x="1676400" y="730250"/>
            <a:ext cx="21031200" cy="2651400"/>
          </a:xfrm>
          <a:prstGeom prst="rect">
            <a:avLst/>
          </a:prstGeom>
          <a:noFill/>
          <a:ln>
            <a:noFill/>
          </a:ln>
        </p:spPr>
        <p:txBody>
          <a:bodyPr anchorCtr="0" anchor="ctr" bIns="91400" lIns="182850" spcFirstLastPara="1" rIns="182850" wrap="square" tIns="91400">
            <a:noAutofit/>
          </a:bodyPr>
          <a:lstStyle>
            <a:lvl1pPr lvl="0" rtl="0" algn="l">
              <a:lnSpc>
                <a:spcPct val="90000"/>
              </a:lnSpc>
              <a:spcBef>
                <a:spcPts val="0"/>
              </a:spcBef>
              <a:spcAft>
                <a:spcPts val="0"/>
              </a:spcAft>
              <a:buClr>
                <a:schemeClr val="dk1"/>
              </a:buClr>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8" name="Google Shape;58;g15350bad91f_0_450"/>
          <p:cNvSpPr txBox="1"/>
          <p:nvPr>
            <p:ph idx="1" type="body"/>
          </p:nvPr>
        </p:nvSpPr>
        <p:spPr>
          <a:xfrm>
            <a:off x="1676400" y="3635376"/>
            <a:ext cx="21031200" cy="8007600"/>
          </a:xfrm>
          <a:prstGeom prst="rect">
            <a:avLst/>
          </a:prstGeom>
          <a:noFill/>
          <a:ln>
            <a:noFill/>
          </a:ln>
        </p:spPr>
        <p:txBody>
          <a:bodyPr anchorCtr="0" anchor="t" bIns="91400" lIns="182850" spcFirstLastPara="1" rIns="182850" wrap="square" tIns="91400">
            <a:noAutofit/>
          </a:bodyPr>
          <a:lstStyle>
            <a:lvl1pPr indent="-457200" lvl="0" marL="457200" rtl="0" algn="l">
              <a:lnSpc>
                <a:spcPct val="90000"/>
              </a:lnSpc>
              <a:spcBef>
                <a:spcPts val="2000"/>
              </a:spcBef>
              <a:spcAft>
                <a:spcPts val="0"/>
              </a:spcAft>
              <a:buClr>
                <a:schemeClr val="dk1"/>
              </a:buClr>
              <a:buSzPts val="3600"/>
              <a:buChar char="•"/>
              <a:defRPr/>
            </a:lvl1pPr>
            <a:lvl2pPr indent="-457200" lvl="1" marL="914400" rtl="0" algn="l">
              <a:lnSpc>
                <a:spcPct val="90000"/>
              </a:lnSpc>
              <a:spcBef>
                <a:spcPts val="1000"/>
              </a:spcBef>
              <a:spcAft>
                <a:spcPts val="0"/>
              </a:spcAft>
              <a:buClr>
                <a:schemeClr val="dk1"/>
              </a:buClr>
              <a:buSzPts val="3600"/>
              <a:buChar char="•"/>
              <a:defRPr/>
            </a:lvl2pPr>
            <a:lvl3pPr indent="-457200" lvl="2" marL="1371600" rtl="0" algn="l">
              <a:lnSpc>
                <a:spcPct val="90000"/>
              </a:lnSpc>
              <a:spcBef>
                <a:spcPts val="1000"/>
              </a:spcBef>
              <a:spcAft>
                <a:spcPts val="0"/>
              </a:spcAft>
              <a:buClr>
                <a:schemeClr val="dk1"/>
              </a:buClr>
              <a:buSzPts val="3600"/>
              <a:buChar char="•"/>
              <a:defRPr/>
            </a:lvl3pPr>
            <a:lvl4pPr indent="-457200" lvl="3" marL="1828800" rtl="0" algn="l">
              <a:lnSpc>
                <a:spcPct val="90000"/>
              </a:lnSpc>
              <a:spcBef>
                <a:spcPts val="1000"/>
              </a:spcBef>
              <a:spcAft>
                <a:spcPts val="0"/>
              </a:spcAft>
              <a:buClr>
                <a:schemeClr val="dk1"/>
              </a:buClr>
              <a:buSzPts val="3600"/>
              <a:buChar char="•"/>
              <a:defRPr/>
            </a:lvl4pPr>
            <a:lvl5pPr indent="-457200" lvl="4" marL="2286000" rtl="0" algn="l">
              <a:lnSpc>
                <a:spcPct val="90000"/>
              </a:lnSpc>
              <a:spcBef>
                <a:spcPts val="1000"/>
              </a:spcBef>
              <a:spcAft>
                <a:spcPts val="0"/>
              </a:spcAft>
              <a:buClr>
                <a:schemeClr val="dk1"/>
              </a:buClr>
              <a:buSzPts val="3600"/>
              <a:buChar char="•"/>
              <a:defRPr/>
            </a:lvl5pPr>
            <a:lvl6pPr indent="-457200" lvl="5" marL="2743200" rtl="0" algn="l">
              <a:lnSpc>
                <a:spcPct val="90000"/>
              </a:lnSpc>
              <a:spcBef>
                <a:spcPts val="1000"/>
              </a:spcBef>
              <a:spcAft>
                <a:spcPts val="0"/>
              </a:spcAft>
              <a:buClr>
                <a:schemeClr val="dk1"/>
              </a:buClr>
              <a:buSzPts val="3600"/>
              <a:buChar char="•"/>
              <a:defRPr/>
            </a:lvl6pPr>
            <a:lvl7pPr indent="-457200" lvl="6" marL="3200400" rtl="0" algn="l">
              <a:lnSpc>
                <a:spcPct val="90000"/>
              </a:lnSpc>
              <a:spcBef>
                <a:spcPts val="1000"/>
              </a:spcBef>
              <a:spcAft>
                <a:spcPts val="0"/>
              </a:spcAft>
              <a:buClr>
                <a:schemeClr val="dk1"/>
              </a:buClr>
              <a:buSzPts val="3600"/>
              <a:buChar char="•"/>
              <a:defRPr/>
            </a:lvl7pPr>
            <a:lvl8pPr indent="-457200" lvl="7" marL="3657600" rtl="0" algn="l">
              <a:lnSpc>
                <a:spcPct val="90000"/>
              </a:lnSpc>
              <a:spcBef>
                <a:spcPts val="1000"/>
              </a:spcBef>
              <a:spcAft>
                <a:spcPts val="0"/>
              </a:spcAft>
              <a:buClr>
                <a:schemeClr val="dk1"/>
              </a:buClr>
              <a:buSzPts val="3600"/>
              <a:buChar char="•"/>
              <a:defRPr/>
            </a:lvl8pPr>
            <a:lvl9pPr indent="-457200" lvl="8" marL="4114800" rtl="0" algn="l">
              <a:lnSpc>
                <a:spcPct val="90000"/>
              </a:lnSpc>
              <a:spcBef>
                <a:spcPts val="1000"/>
              </a:spcBef>
              <a:spcAft>
                <a:spcPts val="0"/>
              </a:spcAft>
              <a:buClr>
                <a:schemeClr val="dk1"/>
              </a:buClr>
              <a:buSzPts val="3600"/>
              <a:buChar char="•"/>
              <a:defRPr/>
            </a:lvl9pPr>
          </a:lstStyle>
          <a:p/>
        </p:txBody>
      </p:sp>
      <p:sp>
        <p:nvSpPr>
          <p:cNvPr id="59" name="Google Shape;59;g15350bad91f_0_450"/>
          <p:cNvSpPr txBox="1"/>
          <p:nvPr>
            <p:ph idx="12" type="sldNum"/>
          </p:nvPr>
        </p:nvSpPr>
        <p:spPr>
          <a:xfrm>
            <a:off x="22818090" y="12666269"/>
            <a:ext cx="1463100" cy="1050000"/>
          </a:xfrm>
          <a:prstGeom prst="rect">
            <a:avLst/>
          </a:prstGeom>
        </p:spPr>
        <p:txBody>
          <a:bodyPr anchorCtr="0" anchor="t" bIns="243800" lIns="243800" spcFirstLastPara="1" rIns="243800" wrap="square" tIns="243800">
            <a:normAutofit/>
          </a:bodyPr>
          <a:lstStyle>
            <a:lvl1pPr lvl="0">
              <a:buNone/>
              <a:defRPr sz="3200"/>
            </a:lvl1pPr>
            <a:lvl2pPr lvl="1">
              <a:buNone/>
              <a:defRPr sz="3200"/>
            </a:lvl2pPr>
            <a:lvl3pPr lvl="2">
              <a:buNone/>
              <a:defRPr sz="3200"/>
            </a:lvl3pPr>
            <a:lvl4pPr lvl="3">
              <a:buNone/>
              <a:defRPr sz="3200"/>
            </a:lvl4pPr>
            <a:lvl5pPr lvl="4">
              <a:buNone/>
              <a:defRPr sz="3200"/>
            </a:lvl5pPr>
            <a:lvl6pPr lvl="5">
              <a:buNone/>
              <a:defRPr sz="3200"/>
            </a:lvl6pPr>
            <a:lvl7pPr lvl="6">
              <a:buNone/>
              <a:defRPr sz="3200"/>
            </a:lvl7pPr>
            <a:lvl8pPr lvl="7">
              <a:buNone/>
              <a:defRPr sz="3200"/>
            </a:lvl8pPr>
            <a:lvl9pPr lvl="8">
              <a:buNone/>
              <a:defRPr sz="32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60" name="Shape 60"/>
        <p:cNvGrpSpPr/>
        <p:nvPr/>
      </p:nvGrpSpPr>
      <p:grpSpPr>
        <a:xfrm>
          <a:off x="0" y="0"/>
          <a:ext cx="0" cy="0"/>
          <a:chOff x="0" y="0"/>
          <a:chExt cx="0" cy="0"/>
        </a:xfrm>
      </p:grpSpPr>
      <p:sp>
        <p:nvSpPr>
          <p:cNvPr id="61" name="Google Shape;61;g15350bad91f_0_453"/>
          <p:cNvSpPr txBox="1"/>
          <p:nvPr>
            <p:ph idx="1" type="body"/>
          </p:nvPr>
        </p:nvSpPr>
        <p:spPr>
          <a:xfrm>
            <a:off x="1689100" y="3149600"/>
            <a:ext cx="21005700" cy="9296400"/>
          </a:xfrm>
          <a:prstGeom prst="rect">
            <a:avLst/>
          </a:prstGeom>
          <a:noFill/>
          <a:ln>
            <a:noFill/>
          </a:ln>
        </p:spPr>
        <p:txBody>
          <a:bodyPr anchorCtr="0" anchor="ctr" bIns="50800" lIns="50800" spcFirstLastPara="1" rIns="50800" wrap="square" tIns="50800">
            <a:normAutofit/>
          </a:bodyPr>
          <a:lstStyle>
            <a:lvl1pPr indent="-371475" lvl="0" marL="457200" rtl="0" algn="l">
              <a:lnSpc>
                <a:spcPct val="100000"/>
              </a:lnSpc>
              <a:spcBef>
                <a:spcPts val="5900"/>
              </a:spcBef>
              <a:spcAft>
                <a:spcPts val="0"/>
              </a:spcAft>
              <a:buClr>
                <a:srgbClr val="000000"/>
              </a:buClr>
              <a:buSzPts val="2250"/>
              <a:buChar char="●"/>
              <a:defRPr/>
            </a:lvl1pPr>
            <a:lvl2pPr indent="-371475" lvl="1" marL="914400" rtl="0" algn="l">
              <a:lnSpc>
                <a:spcPct val="100000"/>
              </a:lnSpc>
              <a:spcBef>
                <a:spcPts val="5900"/>
              </a:spcBef>
              <a:spcAft>
                <a:spcPts val="0"/>
              </a:spcAft>
              <a:buClr>
                <a:srgbClr val="000000"/>
              </a:buClr>
              <a:buSzPts val="2250"/>
              <a:buChar char="○"/>
              <a:defRPr/>
            </a:lvl2pPr>
            <a:lvl3pPr indent="-371475" lvl="2" marL="1371600" rtl="0" algn="l">
              <a:lnSpc>
                <a:spcPct val="100000"/>
              </a:lnSpc>
              <a:spcBef>
                <a:spcPts val="5900"/>
              </a:spcBef>
              <a:spcAft>
                <a:spcPts val="0"/>
              </a:spcAft>
              <a:buClr>
                <a:srgbClr val="000000"/>
              </a:buClr>
              <a:buSzPts val="2250"/>
              <a:buChar char="■"/>
              <a:defRPr/>
            </a:lvl3pPr>
            <a:lvl4pPr indent="-371475" lvl="3" marL="1828800" rtl="0" algn="l">
              <a:lnSpc>
                <a:spcPct val="100000"/>
              </a:lnSpc>
              <a:spcBef>
                <a:spcPts val="5900"/>
              </a:spcBef>
              <a:spcAft>
                <a:spcPts val="0"/>
              </a:spcAft>
              <a:buClr>
                <a:srgbClr val="000000"/>
              </a:buClr>
              <a:buSzPts val="2250"/>
              <a:buChar char="●"/>
              <a:defRPr/>
            </a:lvl4pPr>
            <a:lvl5pPr indent="-371475" lvl="4" marL="2286000" rtl="0" algn="l">
              <a:lnSpc>
                <a:spcPct val="100000"/>
              </a:lnSpc>
              <a:spcBef>
                <a:spcPts val="5900"/>
              </a:spcBef>
              <a:spcAft>
                <a:spcPts val="0"/>
              </a:spcAft>
              <a:buClr>
                <a:srgbClr val="000000"/>
              </a:buClr>
              <a:buSzPts val="2250"/>
              <a:buChar char="○"/>
              <a:defRPr/>
            </a:lvl5pPr>
            <a:lvl6pPr indent="-371475" lvl="5" marL="2743200" rtl="0" algn="l">
              <a:lnSpc>
                <a:spcPct val="100000"/>
              </a:lnSpc>
              <a:spcBef>
                <a:spcPts val="5900"/>
              </a:spcBef>
              <a:spcAft>
                <a:spcPts val="0"/>
              </a:spcAft>
              <a:buClr>
                <a:srgbClr val="000000"/>
              </a:buClr>
              <a:buSzPts val="2250"/>
              <a:buChar char="■"/>
              <a:defRPr/>
            </a:lvl6pPr>
            <a:lvl7pPr indent="-371475" lvl="6" marL="3200400" rtl="0" algn="l">
              <a:lnSpc>
                <a:spcPct val="100000"/>
              </a:lnSpc>
              <a:spcBef>
                <a:spcPts val="5900"/>
              </a:spcBef>
              <a:spcAft>
                <a:spcPts val="0"/>
              </a:spcAft>
              <a:buClr>
                <a:srgbClr val="000000"/>
              </a:buClr>
              <a:buSzPts val="2250"/>
              <a:buChar char="●"/>
              <a:defRPr/>
            </a:lvl7pPr>
            <a:lvl8pPr indent="-371475" lvl="7" marL="3657600" rtl="0" algn="l">
              <a:lnSpc>
                <a:spcPct val="100000"/>
              </a:lnSpc>
              <a:spcBef>
                <a:spcPts val="5900"/>
              </a:spcBef>
              <a:spcAft>
                <a:spcPts val="0"/>
              </a:spcAft>
              <a:buClr>
                <a:srgbClr val="000000"/>
              </a:buClr>
              <a:buSzPts val="2250"/>
              <a:buChar char="○"/>
              <a:defRPr/>
            </a:lvl8pPr>
            <a:lvl9pPr indent="-371475" lvl="8" marL="4114800" rtl="0" algn="l">
              <a:lnSpc>
                <a:spcPct val="100000"/>
              </a:lnSpc>
              <a:spcBef>
                <a:spcPts val="5900"/>
              </a:spcBef>
              <a:spcAft>
                <a:spcPts val="0"/>
              </a:spcAft>
              <a:buClr>
                <a:srgbClr val="000000"/>
              </a:buClr>
              <a:buSzPts val="2250"/>
              <a:buChar char="■"/>
              <a:defRPr/>
            </a:lvl9pPr>
          </a:lstStyle>
          <a:p/>
        </p:txBody>
      </p:sp>
      <p:sp>
        <p:nvSpPr>
          <p:cNvPr id="62" name="Google Shape;62;g15350bad91f_0_453"/>
          <p:cNvSpPr txBox="1"/>
          <p:nvPr>
            <p:ph idx="2" type="body"/>
          </p:nvPr>
        </p:nvSpPr>
        <p:spPr>
          <a:xfrm>
            <a:off x="1689100" y="1014001"/>
            <a:ext cx="21005700" cy="2286000"/>
          </a:xfrm>
          <a:prstGeom prst="rect">
            <a:avLst/>
          </a:prstGeom>
          <a:noFill/>
          <a:ln>
            <a:noFill/>
          </a:ln>
        </p:spPr>
        <p:txBody>
          <a:bodyPr anchorCtr="0" anchor="ctr" bIns="50800" lIns="50800" spcFirstLastPara="1" rIns="50800" wrap="square" tIns="50800">
            <a:normAutofit/>
          </a:bodyPr>
          <a:lstStyle>
            <a:lvl1pPr indent="-228600" lvl="0" marL="457200" rtl="0" algn="ctr">
              <a:lnSpc>
                <a:spcPct val="100000"/>
              </a:lnSpc>
              <a:spcBef>
                <a:spcPts val="0"/>
              </a:spcBef>
              <a:spcAft>
                <a:spcPts val="0"/>
              </a:spcAft>
              <a:buClr>
                <a:srgbClr val="003B71"/>
              </a:buClr>
              <a:buSzPts val="11200"/>
              <a:buFont typeface="Anton"/>
              <a:buNone/>
              <a:defRPr sz="11200">
                <a:solidFill>
                  <a:srgbClr val="003B71"/>
                </a:solidFill>
                <a:latin typeface="Anton"/>
                <a:ea typeface="Anton"/>
                <a:cs typeface="Anton"/>
                <a:sym typeface="Anton"/>
              </a:defRPr>
            </a:lvl1pPr>
            <a:lvl2pPr indent="-308610" lvl="1" marL="914400" rtl="0" algn="l">
              <a:lnSpc>
                <a:spcPct val="100000"/>
              </a:lnSpc>
              <a:spcBef>
                <a:spcPts val="5900"/>
              </a:spcBef>
              <a:spcAft>
                <a:spcPts val="0"/>
              </a:spcAft>
              <a:buClr>
                <a:srgbClr val="000000"/>
              </a:buClr>
              <a:buSzPts val="1260"/>
              <a:buChar char="○"/>
              <a:defRPr/>
            </a:lvl2pPr>
            <a:lvl3pPr indent="-308610" lvl="2" marL="1371600" rtl="0" algn="l">
              <a:lnSpc>
                <a:spcPct val="100000"/>
              </a:lnSpc>
              <a:spcBef>
                <a:spcPts val="5900"/>
              </a:spcBef>
              <a:spcAft>
                <a:spcPts val="0"/>
              </a:spcAft>
              <a:buClr>
                <a:srgbClr val="000000"/>
              </a:buClr>
              <a:buSzPts val="1260"/>
              <a:buChar char="■"/>
              <a:defRPr/>
            </a:lvl3pPr>
            <a:lvl4pPr indent="-308610" lvl="3" marL="1828800" rtl="0" algn="l">
              <a:lnSpc>
                <a:spcPct val="100000"/>
              </a:lnSpc>
              <a:spcBef>
                <a:spcPts val="5900"/>
              </a:spcBef>
              <a:spcAft>
                <a:spcPts val="0"/>
              </a:spcAft>
              <a:buClr>
                <a:srgbClr val="000000"/>
              </a:buClr>
              <a:buSzPts val="1260"/>
              <a:buChar char="●"/>
              <a:defRPr/>
            </a:lvl4pPr>
            <a:lvl5pPr indent="-308610" lvl="4" marL="2286000" rtl="0" algn="l">
              <a:lnSpc>
                <a:spcPct val="100000"/>
              </a:lnSpc>
              <a:spcBef>
                <a:spcPts val="5900"/>
              </a:spcBef>
              <a:spcAft>
                <a:spcPts val="0"/>
              </a:spcAft>
              <a:buClr>
                <a:srgbClr val="000000"/>
              </a:buClr>
              <a:buSzPts val="1260"/>
              <a:buChar char="○"/>
              <a:defRPr/>
            </a:lvl5pPr>
            <a:lvl6pPr indent="-371475" lvl="5" marL="2743200" rtl="0" algn="l">
              <a:lnSpc>
                <a:spcPct val="100000"/>
              </a:lnSpc>
              <a:spcBef>
                <a:spcPts val="5900"/>
              </a:spcBef>
              <a:spcAft>
                <a:spcPts val="0"/>
              </a:spcAft>
              <a:buClr>
                <a:srgbClr val="000000"/>
              </a:buClr>
              <a:buSzPts val="2250"/>
              <a:buChar char="■"/>
              <a:defRPr/>
            </a:lvl6pPr>
            <a:lvl7pPr indent="-371475" lvl="6" marL="3200400" rtl="0" algn="l">
              <a:lnSpc>
                <a:spcPct val="100000"/>
              </a:lnSpc>
              <a:spcBef>
                <a:spcPts val="5900"/>
              </a:spcBef>
              <a:spcAft>
                <a:spcPts val="0"/>
              </a:spcAft>
              <a:buClr>
                <a:srgbClr val="000000"/>
              </a:buClr>
              <a:buSzPts val="2250"/>
              <a:buChar char="●"/>
              <a:defRPr/>
            </a:lvl7pPr>
            <a:lvl8pPr indent="-371475" lvl="7" marL="3657600" rtl="0" algn="l">
              <a:lnSpc>
                <a:spcPct val="100000"/>
              </a:lnSpc>
              <a:spcBef>
                <a:spcPts val="5900"/>
              </a:spcBef>
              <a:spcAft>
                <a:spcPts val="0"/>
              </a:spcAft>
              <a:buClr>
                <a:srgbClr val="000000"/>
              </a:buClr>
              <a:buSzPts val="2250"/>
              <a:buChar char="○"/>
              <a:defRPr/>
            </a:lvl8pPr>
            <a:lvl9pPr indent="-371475" lvl="8" marL="4114800" rtl="0" algn="l">
              <a:lnSpc>
                <a:spcPct val="100000"/>
              </a:lnSpc>
              <a:spcBef>
                <a:spcPts val="5900"/>
              </a:spcBef>
              <a:spcAft>
                <a:spcPts val="0"/>
              </a:spcAft>
              <a:buClr>
                <a:srgbClr val="000000"/>
              </a:buClr>
              <a:buSzPts val="2250"/>
              <a:buChar char="■"/>
              <a:defRPr/>
            </a:lvl9pPr>
          </a:lstStyle>
          <a:p/>
        </p:txBody>
      </p:sp>
      <p:sp>
        <p:nvSpPr>
          <p:cNvPr id="63" name="Google Shape;63;g15350bad91f_0_453"/>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64" name="Shape 64"/>
        <p:cNvGrpSpPr/>
        <p:nvPr/>
      </p:nvGrpSpPr>
      <p:grpSpPr>
        <a:xfrm>
          <a:off x="0" y="0"/>
          <a:ext cx="0" cy="0"/>
          <a:chOff x="0" y="0"/>
          <a:chExt cx="0" cy="0"/>
        </a:xfrm>
      </p:grpSpPr>
      <p:sp>
        <p:nvSpPr>
          <p:cNvPr id="65" name="Google Shape;65;g15350bad91f_0_457"/>
          <p:cNvSpPr txBox="1"/>
          <p:nvPr>
            <p:ph type="title"/>
          </p:nvPr>
        </p:nvSpPr>
        <p:spPr>
          <a:xfrm>
            <a:off x="1676400" y="730250"/>
            <a:ext cx="21031200" cy="2651400"/>
          </a:xfrm>
          <a:prstGeom prst="rect">
            <a:avLst/>
          </a:prstGeom>
          <a:noFill/>
          <a:ln>
            <a:noFill/>
          </a:ln>
        </p:spPr>
        <p:txBody>
          <a:bodyPr anchorCtr="0" anchor="t" bIns="91400" lIns="182850" spcFirstLastPara="1" rIns="182850" wrap="square" tIns="91400">
            <a:no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66" name="Google Shape;66;g15350bad91f_0_457"/>
          <p:cNvSpPr txBox="1"/>
          <p:nvPr>
            <p:ph idx="1" type="body"/>
          </p:nvPr>
        </p:nvSpPr>
        <p:spPr>
          <a:xfrm>
            <a:off x="1676400" y="3651250"/>
            <a:ext cx="21031200" cy="8702400"/>
          </a:xfrm>
          <a:prstGeom prst="rect">
            <a:avLst/>
          </a:prstGeom>
          <a:noFill/>
          <a:ln>
            <a:noFill/>
          </a:ln>
        </p:spPr>
        <p:txBody>
          <a:bodyPr anchorCtr="0" anchor="t" bIns="91400" lIns="182850" spcFirstLastPara="1" rIns="182850" wrap="square" tIns="91400">
            <a:no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7" name="Google Shape;67;g15350bad91f_0_457"/>
          <p:cNvSpPr txBox="1"/>
          <p:nvPr>
            <p:ph idx="10" type="dt"/>
          </p:nvPr>
        </p:nvSpPr>
        <p:spPr>
          <a:xfrm>
            <a:off x="1676400" y="12712700"/>
            <a:ext cx="5486400" cy="730200"/>
          </a:xfrm>
          <a:prstGeom prst="rect">
            <a:avLst/>
          </a:prstGeom>
          <a:noFill/>
          <a:ln>
            <a:noFill/>
          </a:ln>
        </p:spPr>
        <p:txBody>
          <a:bodyPr anchorCtr="0" anchor="t" bIns="91400" lIns="182850" spcFirstLastPara="1" rIns="182850" wrap="square" tIns="91400">
            <a:noAutofit/>
          </a:bodyPr>
          <a:lstStyle>
            <a:lvl1pPr lvl="0"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9pPr>
          </a:lstStyle>
          <a:p/>
        </p:txBody>
      </p:sp>
      <p:sp>
        <p:nvSpPr>
          <p:cNvPr id="68" name="Google Shape;68;g15350bad91f_0_457"/>
          <p:cNvSpPr txBox="1"/>
          <p:nvPr>
            <p:ph idx="11" type="ftr"/>
          </p:nvPr>
        </p:nvSpPr>
        <p:spPr>
          <a:xfrm>
            <a:off x="8077200" y="12712700"/>
            <a:ext cx="8229600" cy="730200"/>
          </a:xfrm>
          <a:prstGeom prst="rect">
            <a:avLst/>
          </a:prstGeom>
          <a:noFill/>
          <a:ln>
            <a:noFill/>
          </a:ln>
        </p:spPr>
        <p:txBody>
          <a:bodyPr anchorCtr="0" anchor="t" bIns="91400" lIns="182850" spcFirstLastPara="1" rIns="182850" wrap="square" tIns="91400">
            <a:noAutofit/>
          </a:bodyPr>
          <a:lstStyle>
            <a:lvl1pPr lvl="0"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chemeClr val="dk1"/>
                </a:solidFill>
                <a:latin typeface="Calibri"/>
                <a:ea typeface="Calibri"/>
                <a:cs typeface="Calibri"/>
                <a:sym typeface="Calibri"/>
              </a:defRPr>
            </a:lvl9pPr>
          </a:lstStyle>
          <a:p/>
        </p:txBody>
      </p:sp>
      <p:sp>
        <p:nvSpPr>
          <p:cNvPr id="69" name="Google Shape;69;g15350bad91f_0_457"/>
          <p:cNvSpPr txBox="1"/>
          <p:nvPr>
            <p:ph idx="12" type="sldNum"/>
          </p:nvPr>
        </p:nvSpPr>
        <p:spPr>
          <a:xfrm>
            <a:off x="17221200" y="12712700"/>
            <a:ext cx="5486400" cy="730200"/>
          </a:xfrm>
          <a:prstGeom prst="rect">
            <a:avLst/>
          </a:prstGeom>
          <a:noFill/>
          <a:ln>
            <a:noFill/>
          </a:ln>
        </p:spPr>
        <p:txBody>
          <a:bodyPr anchorCtr="0" anchor="t" bIns="91400" lIns="182850" spcFirstLastPara="1" rIns="182850" wrap="square" tIns="914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p:cSld name="TITLE_1">
    <p:bg>
      <p:bgPr>
        <a:solidFill>
          <a:srgbClr val="2F226E"/>
        </a:solidFill>
      </p:bgPr>
    </p:bg>
    <p:spTree>
      <p:nvGrpSpPr>
        <p:cNvPr id="70" name="Shape 70"/>
        <p:cNvGrpSpPr/>
        <p:nvPr/>
      </p:nvGrpSpPr>
      <p:grpSpPr>
        <a:xfrm>
          <a:off x="0" y="0"/>
          <a:ext cx="0" cy="0"/>
          <a:chOff x="0" y="0"/>
          <a:chExt cx="0" cy="0"/>
        </a:xfrm>
      </p:grpSpPr>
      <p:sp>
        <p:nvSpPr>
          <p:cNvPr id="71" name="Google Shape;71;g15350bad91f_0_463"/>
          <p:cNvSpPr txBox="1"/>
          <p:nvPr>
            <p:ph idx="1" type="body"/>
          </p:nvPr>
        </p:nvSpPr>
        <p:spPr>
          <a:xfrm>
            <a:off x="1778000" y="10790295"/>
            <a:ext cx="20828100" cy="1587600"/>
          </a:xfrm>
          <a:prstGeom prst="rect">
            <a:avLst/>
          </a:prstGeom>
          <a:noFill/>
          <a:ln>
            <a:noFill/>
          </a:ln>
        </p:spPr>
        <p:txBody>
          <a:bodyPr anchorCtr="0" anchor="t" bIns="50800" lIns="50800" spcFirstLastPara="1" rIns="50800" wrap="square" tIns="50800">
            <a:normAutofit/>
          </a:bodyPr>
          <a:lstStyle>
            <a:lvl1pPr indent="-228600" lvl="0" marL="457200" rtl="0" algn="ctr">
              <a:lnSpc>
                <a:spcPct val="100000"/>
              </a:lnSpc>
              <a:spcBef>
                <a:spcPts val="0"/>
              </a:spcBef>
              <a:spcAft>
                <a:spcPts val="0"/>
              </a:spcAft>
              <a:buClr>
                <a:srgbClr val="FFFFFF"/>
              </a:buClr>
              <a:buSzPts val="5400"/>
              <a:buFont typeface="Anton"/>
              <a:buNone/>
              <a:defRPr sz="5400">
                <a:solidFill>
                  <a:srgbClr val="FFFFFF"/>
                </a:solidFill>
                <a:latin typeface="Anton"/>
                <a:ea typeface="Anton"/>
                <a:cs typeface="Anton"/>
                <a:sym typeface="Anton"/>
              </a:defRPr>
            </a:lvl1pPr>
            <a:lvl2pPr indent="-228600" lvl="1" marL="914400" rtl="0" algn="ctr">
              <a:lnSpc>
                <a:spcPct val="100000"/>
              </a:lnSpc>
              <a:spcBef>
                <a:spcPts val="0"/>
              </a:spcBef>
              <a:spcAft>
                <a:spcPts val="0"/>
              </a:spcAft>
              <a:buClr>
                <a:srgbClr val="FFFFFF"/>
              </a:buClr>
              <a:buSzPts val="5400"/>
              <a:buFont typeface="Anton"/>
              <a:buNone/>
              <a:defRPr sz="5400">
                <a:solidFill>
                  <a:srgbClr val="FFFFFF"/>
                </a:solidFill>
                <a:latin typeface="Anton"/>
                <a:ea typeface="Anton"/>
                <a:cs typeface="Anton"/>
                <a:sym typeface="Anton"/>
              </a:defRPr>
            </a:lvl2pPr>
            <a:lvl3pPr indent="-228600" lvl="2" marL="1371600" rtl="0" algn="ctr">
              <a:lnSpc>
                <a:spcPct val="100000"/>
              </a:lnSpc>
              <a:spcBef>
                <a:spcPts val="0"/>
              </a:spcBef>
              <a:spcAft>
                <a:spcPts val="0"/>
              </a:spcAft>
              <a:buClr>
                <a:srgbClr val="FFFFFF"/>
              </a:buClr>
              <a:buSzPts val="5400"/>
              <a:buFont typeface="Anton"/>
              <a:buNone/>
              <a:defRPr sz="5400">
                <a:solidFill>
                  <a:srgbClr val="FFFFFF"/>
                </a:solidFill>
                <a:latin typeface="Anton"/>
                <a:ea typeface="Anton"/>
                <a:cs typeface="Anton"/>
                <a:sym typeface="Anton"/>
              </a:defRPr>
            </a:lvl3pPr>
            <a:lvl4pPr indent="-228600" lvl="3" marL="1828800" rtl="0" algn="ctr">
              <a:lnSpc>
                <a:spcPct val="100000"/>
              </a:lnSpc>
              <a:spcBef>
                <a:spcPts val="0"/>
              </a:spcBef>
              <a:spcAft>
                <a:spcPts val="0"/>
              </a:spcAft>
              <a:buClr>
                <a:srgbClr val="FFFFFF"/>
              </a:buClr>
              <a:buSzPts val="5400"/>
              <a:buFont typeface="Anton"/>
              <a:buNone/>
              <a:defRPr sz="5400">
                <a:solidFill>
                  <a:srgbClr val="FFFFFF"/>
                </a:solidFill>
                <a:latin typeface="Anton"/>
                <a:ea typeface="Anton"/>
                <a:cs typeface="Anton"/>
                <a:sym typeface="Anton"/>
              </a:defRPr>
            </a:lvl4pPr>
            <a:lvl5pPr indent="-228600" lvl="4" marL="2286000" rtl="0" algn="ctr">
              <a:lnSpc>
                <a:spcPct val="100000"/>
              </a:lnSpc>
              <a:spcBef>
                <a:spcPts val="0"/>
              </a:spcBef>
              <a:spcAft>
                <a:spcPts val="0"/>
              </a:spcAft>
              <a:buClr>
                <a:srgbClr val="FFFFFF"/>
              </a:buClr>
              <a:buSzPts val="5400"/>
              <a:buFont typeface="Anton"/>
              <a:buNone/>
              <a:defRPr sz="5400">
                <a:solidFill>
                  <a:srgbClr val="FFFFFF"/>
                </a:solidFill>
                <a:latin typeface="Anton"/>
                <a:ea typeface="Anton"/>
                <a:cs typeface="Anton"/>
                <a:sym typeface="Anton"/>
              </a:defRPr>
            </a:lvl5pPr>
            <a:lvl6pPr indent="-371475" lvl="5" marL="2743200" rtl="0" algn="l">
              <a:lnSpc>
                <a:spcPct val="100000"/>
              </a:lnSpc>
              <a:spcBef>
                <a:spcPts val="5900"/>
              </a:spcBef>
              <a:spcAft>
                <a:spcPts val="0"/>
              </a:spcAft>
              <a:buClr>
                <a:srgbClr val="000000"/>
              </a:buClr>
              <a:buSzPts val="2250"/>
              <a:buChar char="■"/>
              <a:defRPr/>
            </a:lvl6pPr>
            <a:lvl7pPr indent="-371475" lvl="6" marL="3200400" rtl="0" algn="l">
              <a:lnSpc>
                <a:spcPct val="100000"/>
              </a:lnSpc>
              <a:spcBef>
                <a:spcPts val="5900"/>
              </a:spcBef>
              <a:spcAft>
                <a:spcPts val="0"/>
              </a:spcAft>
              <a:buClr>
                <a:srgbClr val="000000"/>
              </a:buClr>
              <a:buSzPts val="2250"/>
              <a:buChar char="●"/>
              <a:defRPr/>
            </a:lvl7pPr>
            <a:lvl8pPr indent="-371475" lvl="7" marL="3657600" rtl="0" algn="l">
              <a:lnSpc>
                <a:spcPct val="100000"/>
              </a:lnSpc>
              <a:spcBef>
                <a:spcPts val="5900"/>
              </a:spcBef>
              <a:spcAft>
                <a:spcPts val="0"/>
              </a:spcAft>
              <a:buClr>
                <a:srgbClr val="000000"/>
              </a:buClr>
              <a:buSzPts val="2250"/>
              <a:buChar char="○"/>
              <a:defRPr/>
            </a:lvl8pPr>
            <a:lvl9pPr indent="-371475" lvl="8" marL="4114800" rtl="0" algn="l">
              <a:lnSpc>
                <a:spcPct val="100000"/>
              </a:lnSpc>
              <a:spcBef>
                <a:spcPts val="5900"/>
              </a:spcBef>
              <a:spcAft>
                <a:spcPts val="0"/>
              </a:spcAft>
              <a:buClr>
                <a:srgbClr val="000000"/>
              </a:buClr>
              <a:buSzPts val="2250"/>
              <a:buChar char="■"/>
              <a:defRPr/>
            </a:lvl9pPr>
          </a:lstStyle>
          <a:p/>
        </p:txBody>
      </p:sp>
      <p:pic>
        <p:nvPicPr>
          <p:cNvPr descr="Image" id="72" name="Google Shape;72;g15350bad91f_0_463"/>
          <p:cNvPicPr preferRelativeResize="0"/>
          <p:nvPr/>
        </p:nvPicPr>
        <p:blipFill rotWithShape="1">
          <a:blip r:embed="rId2">
            <a:alphaModFix/>
          </a:blip>
          <a:srcRect b="0" l="0" r="0" t="0"/>
          <a:stretch/>
        </p:blipFill>
        <p:spPr>
          <a:xfrm>
            <a:off x="6754384" y="2369652"/>
            <a:ext cx="10875233" cy="6782191"/>
          </a:xfrm>
          <a:prstGeom prst="rect">
            <a:avLst/>
          </a:prstGeom>
          <a:noFill/>
          <a:ln>
            <a:noFill/>
          </a:ln>
        </p:spPr>
      </p:pic>
      <p:sp>
        <p:nvSpPr>
          <p:cNvPr id="73" name="Google Shape;73;g15350bad91f_0_463"/>
          <p:cNvSpPr txBox="1"/>
          <p:nvPr>
            <p:ph idx="12" type="sldNum"/>
          </p:nvPr>
        </p:nvSpPr>
        <p:spPr>
          <a:xfrm>
            <a:off x="11959031" y="13081000"/>
            <a:ext cx="453300" cy="5181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a:solidFill>
                  <a:srgbClr val="000000"/>
                </a:solidFill>
              </a:defRPr>
            </a:lvl1pPr>
            <a:lvl2pPr indent="0" lvl="1" marL="0" marR="0" rtl="0" algn="ctr">
              <a:lnSpc>
                <a:spcPct val="100000"/>
              </a:lnSpc>
              <a:spcBef>
                <a:spcPts val="0"/>
              </a:spcBef>
              <a:spcAft>
                <a:spcPts val="0"/>
              </a:spcAft>
              <a:buClr>
                <a:srgbClr val="000000"/>
              </a:buClr>
              <a:buSzPts val="2400"/>
              <a:buFont typeface="Helvetica Neue Light"/>
              <a:buNone/>
              <a:defRPr>
                <a:solidFill>
                  <a:srgbClr val="000000"/>
                </a:solidFill>
              </a:defRPr>
            </a:lvl2pPr>
            <a:lvl3pPr indent="0" lvl="2" marL="0" marR="0" rtl="0" algn="ctr">
              <a:lnSpc>
                <a:spcPct val="100000"/>
              </a:lnSpc>
              <a:spcBef>
                <a:spcPts val="0"/>
              </a:spcBef>
              <a:spcAft>
                <a:spcPts val="0"/>
              </a:spcAft>
              <a:buClr>
                <a:srgbClr val="000000"/>
              </a:buClr>
              <a:buSzPts val="2400"/>
              <a:buFont typeface="Helvetica Neue Light"/>
              <a:buNone/>
              <a:defRPr>
                <a:solidFill>
                  <a:srgbClr val="000000"/>
                </a:solidFill>
              </a:defRPr>
            </a:lvl3pPr>
            <a:lvl4pPr indent="0" lvl="3" marL="0" marR="0" rtl="0" algn="ctr">
              <a:lnSpc>
                <a:spcPct val="100000"/>
              </a:lnSpc>
              <a:spcBef>
                <a:spcPts val="0"/>
              </a:spcBef>
              <a:spcAft>
                <a:spcPts val="0"/>
              </a:spcAft>
              <a:buClr>
                <a:srgbClr val="000000"/>
              </a:buClr>
              <a:buSzPts val="2400"/>
              <a:buFont typeface="Helvetica Neue Light"/>
              <a:buNone/>
              <a:defRPr>
                <a:solidFill>
                  <a:srgbClr val="000000"/>
                </a:solidFill>
              </a:defRPr>
            </a:lvl4pPr>
            <a:lvl5pPr indent="0" lvl="4" marL="0" marR="0" rtl="0" algn="ctr">
              <a:lnSpc>
                <a:spcPct val="100000"/>
              </a:lnSpc>
              <a:spcBef>
                <a:spcPts val="0"/>
              </a:spcBef>
              <a:spcAft>
                <a:spcPts val="0"/>
              </a:spcAft>
              <a:buClr>
                <a:srgbClr val="000000"/>
              </a:buClr>
              <a:buSzPts val="2400"/>
              <a:buFont typeface="Helvetica Neue Light"/>
              <a:buNone/>
              <a:defRPr>
                <a:solidFill>
                  <a:srgbClr val="000000"/>
                </a:solidFill>
              </a:defRPr>
            </a:lvl5pPr>
            <a:lvl6pPr indent="0" lvl="5" marL="0" marR="0" rtl="0" algn="ctr">
              <a:lnSpc>
                <a:spcPct val="100000"/>
              </a:lnSpc>
              <a:spcBef>
                <a:spcPts val="0"/>
              </a:spcBef>
              <a:spcAft>
                <a:spcPts val="0"/>
              </a:spcAft>
              <a:buClr>
                <a:srgbClr val="000000"/>
              </a:buClr>
              <a:buSzPts val="2400"/>
              <a:buFont typeface="Helvetica Neue Light"/>
              <a:buNone/>
              <a:defRPr>
                <a:solidFill>
                  <a:srgbClr val="000000"/>
                </a:solidFill>
              </a:defRPr>
            </a:lvl6pPr>
            <a:lvl7pPr indent="0" lvl="6" marL="0" marR="0" rtl="0" algn="ctr">
              <a:lnSpc>
                <a:spcPct val="100000"/>
              </a:lnSpc>
              <a:spcBef>
                <a:spcPts val="0"/>
              </a:spcBef>
              <a:spcAft>
                <a:spcPts val="0"/>
              </a:spcAft>
              <a:buClr>
                <a:srgbClr val="000000"/>
              </a:buClr>
              <a:buSzPts val="2400"/>
              <a:buFont typeface="Helvetica Neue Light"/>
              <a:buNone/>
              <a:defRPr>
                <a:solidFill>
                  <a:srgbClr val="000000"/>
                </a:solidFill>
              </a:defRPr>
            </a:lvl7pPr>
            <a:lvl8pPr indent="0" lvl="7" marL="0" marR="0" rtl="0" algn="ctr">
              <a:lnSpc>
                <a:spcPct val="100000"/>
              </a:lnSpc>
              <a:spcBef>
                <a:spcPts val="0"/>
              </a:spcBef>
              <a:spcAft>
                <a:spcPts val="0"/>
              </a:spcAft>
              <a:buClr>
                <a:srgbClr val="000000"/>
              </a:buClr>
              <a:buSzPts val="2400"/>
              <a:buFont typeface="Helvetica Neue Light"/>
              <a:buNone/>
              <a:defRPr>
                <a:solidFill>
                  <a:srgbClr val="000000"/>
                </a:solidFill>
              </a:defRPr>
            </a:lvl8pPr>
            <a:lvl9pPr indent="0" lvl="8" marL="0" marR="0" rtl="0" algn="ctr">
              <a:lnSpc>
                <a:spcPct val="100000"/>
              </a:lnSpc>
              <a:spcBef>
                <a:spcPts val="0"/>
              </a:spcBef>
              <a:spcAft>
                <a:spcPts val="0"/>
              </a:spcAft>
              <a:buClr>
                <a:srgbClr val="000000"/>
              </a:buClr>
              <a:buSzPts val="2400"/>
              <a:buFont typeface="Helvetica Neue Light"/>
              <a:buNone/>
              <a:defRPr>
                <a:solidFill>
                  <a:srgbClr val="000000"/>
                </a:solidFill>
              </a:defRPr>
            </a:lvl9pPr>
          </a:lstStyle>
          <a:p>
            <a:pPr indent="0" lvl="0" marL="0" rtl="0" algn="ctr">
              <a:spcBef>
                <a:spcPts val="0"/>
              </a:spcBef>
              <a:spcAft>
                <a:spcPts val="0"/>
              </a:spcAft>
              <a:buNone/>
            </a:pPr>
            <a:fld id="{00000000-1234-1234-1234-123412341234}" type="slidenum">
              <a:rPr lang="en-US"/>
              <a:t>‹#›</a:t>
            </a:fld>
            <a:endParaRPr>
              <a:solidFill>
                <a:schemeClr val="dk2"/>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_AND_BODY_2">
    <p:spTree>
      <p:nvGrpSpPr>
        <p:cNvPr id="74" name="Shape 74"/>
        <p:cNvGrpSpPr/>
        <p:nvPr/>
      </p:nvGrpSpPr>
      <p:grpSpPr>
        <a:xfrm>
          <a:off x="0" y="0"/>
          <a:ext cx="0" cy="0"/>
          <a:chOff x="0" y="0"/>
          <a:chExt cx="0" cy="0"/>
        </a:xfrm>
      </p:grpSpPr>
      <p:sp>
        <p:nvSpPr>
          <p:cNvPr id="75" name="Google Shape;75;g15350bad91f_0_467"/>
          <p:cNvSpPr txBox="1"/>
          <p:nvPr>
            <p:ph type="title"/>
          </p:nvPr>
        </p:nvSpPr>
        <p:spPr>
          <a:xfrm>
            <a:off x="1689100" y="1014001"/>
            <a:ext cx="21005700" cy="2286000"/>
          </a:xfrm>
          <a:prstGeom prst="rect">
            <a:avLst/>
          </a:prstGeom>
          <a:noFill/>
          <a:ln>
            <a:noFill/>
          </a:ln>
        </p:spPr>
        <p:txBody>
          <a:bodyPr anchorCtr="0" anchor="ctr" bIns="50800" lIns="50800" spcFirstLastPara="1" rIns="50800" wrap="square" tIns="50800">
            <a:normAutofit/>
          </a:bodyPr>
          <a:lstStyle>
            <a:lvl1pPr lvl="0" rtl="0" algn="ctr">
              <a:lnSpc>
                <a:spcPct val="100000"/>
              </a:lnSpc>
              <a:spcBef>
                <a:spcPts val="0"/>
              </a:spcBef>
              <a:spcAft>
                <a:spcPts val="0"/>
              </a:spcAft>
              <a:buClr>
                <a:srgbClr val="003B71"/>
              </a:buClr>
              <a:buSzPts val="1800"/>
              <a:buNone/>
              <a:defRPr/>
            </a:lvl1pPr>
            <a:lvl2pPr lvl="1" rtl="0" algn="ctr">
              <a:lnSpc>
                <a:spcPct val="100000"/>
              </a:lnSpc>
              <a:spcBef>
                <a:spcPts val="0"/>
              </a:spcBef>
              <a:spcAft>
                <a:spcPts val="0"/>
              </a:spcAft>
              <a:buClr>
                <a:srgbClr val="003B71"/>
              </a:buClr>
              <a:buSzPts val="1800"/>
              <a:buNone/>
              <a:defRPr/>
            </a:lvl2pPr>
            <a:lvl3pPr lvl="2" rtl="0" algn="ctr">
              <a:lnSpc>
                <a:spcPct val="100000"/>
              </a:lnSpc>
              <a:spcBef>
                <a:spcPts val="0"/>
              </a:spcBef>
              <a:spcAft>
                <a:spcPts val="0"/>
              </a:spcAft>
              <a:buClr>
                <a:srgbClr val="003B71"/>
              </a:buClr>
              <a:buSzPts val="1800"/>
              <a:buNone/>
              <a:defRPr/>
            </a:lvl3pPr>
            <a:lvl4pPr lvl="3" rtl="0" algn="ctr">
              <a:lnSpc>
                <a:spcPct val="100000"/>
              </a:lnSpc>
              <a:spcBef>
                <a:spcPts val="0"/>
              </a:spcBef>
              <a:spcAft>
                <a:spcPts val="0"/>
              </a:spcAft>
              <a:buClr>
                <a:srgbClr val="003B71"/>
              </a:buClr>
              <a:buSzPts val="1800"/>
              <a:buNone/>
              <a:defRPr/>
            </a:lvl4pPr>
            <a:lvl5pPr lvl="4" rtl="0" algn="ctr">
              <a:lnSpc>
                <a:spcPct val="100000"/>
              </a:lnSpc>
              <a:spcBef>
                <a:spcPts val="0"/>
              </a:spcBef>
              <a:spcAft>
                <a:spcPts val="0"/>
              </a:spcAft>
              <a:buClr>
                <a:srgbClr val="003B71"/>
              </a:buClr>
              <a:buSzPts val="1800"/>
              <a:buNone/>
              <a:defRPr/>
            </a:lvl5pPr>
            <a:lvl6pPr lvl="5" rtl="0" algn="ctr">
              <a:lnSpc>
                <a:spcPct val="100000"/>
              </a:lnSpc>
              <a:spcBef>
                <a:spcPts val="0"/>
              </a:spcBef>
              <a:spcAft>
                <a:spcPts val="0"/>
              </a:spcAft>
              <a:buClr>
                <a:srgbClr val="003B71"/>
              </a:buClr>
              <a:buSzPts val="1800"/>
              <a:buNone/>
              <a:defRPr/>
            </a:lvl6pPr>
            <a:lvl7pPr lvl="6" rtl="0" algn="ctr">
              <a:lnSpc>
                <a:spcPct val="100000"/>
              </a:lnSpc>
              <a:spcBef>
                <a:spcPts val="0"/>
              </a:spcBef>
              <a:spcAft>
                <a:spcPts val="0"/>
              </a:spcAft>
              <a:buClr>
                <a:srgbClr val="003B71"/>
              </a:buClr>
              <a:buSzPts val="1800"/>
              <a:buNone/>
              <a:defRPr/>
            </a:lvl7pPr>
            <a:lvl8pPr lvl="7" rtl="0" algn="ctr">
              <a:lnSpc>
                <a:spcPct val="100000"/>
              </a:lnSpc>
              <a:spcBef>
                <a:spcPts val="0"/>
              </a:spcBef>
              <a:spcAft>
                <a:spcPts val="0"/>
              </a:spcAft>
              <a:buClr>
                <a:srgbClr val="003B71"/>
              </a:buClr>
              <a:buSzPts val="1800"/>
              <a:buNone/>
              <a:defRPr/>
            </a:lvl8pPr>
            <a:lvl9pPr lvl="8" rtl="0" algn="ctr">
              <a:lnSpc>
                <a:spcPct val="100000"/>
              </a:lnSpc>
              <a:spcBef>
                <a:spcPts val="0"/>
              </a:spcBef>
              <a:spcAft>
                <a:spcPts val="0"/>
              </a:spcAft>
              <a:buClr>
                <a:srgbClr val="003B71"/>
              </a:buClr>
              <a:buSzPts val="1800"/>
              <a:buNone/>
              <a:defRPr/>
            </a:lvl9pPr>
          </a:lstStyle>
          <a:p/>
        </p:txBody>
      </p:sp>
      <p:sp>
        <p:nvSpPr>
          <p:cNvPr id="76" name="Google Shape;76;g15350bad91f_0_467"/>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 &amp; Bullets">
    <p:spTree>
      <p:nvGrpSpPr>
        <p:cNvPr id="77" name="Shape 77"/>
        <p:cNvGrpSpPr/>
        <p:nvPr/>
      </p:nvGrpSpPr>
      <p:grpSpPr>
        <a:xfrm>
          <a:off x="0" y="0"/>
          <a:ext cx="0" cy="0"/>
          <a:chOff x="0" y="0"/>
          <a:chExt cx="0" cy="0"/>
        </a:xfrm>
      </p:grpSpPr>
      <p:sp>
        <p:nvSpPr>
          <p:cNvPr id="78" name="Google Shape;78;g15350bad91f_0_470"/>
          <p:cNvSpPr txBox="1"/>
          <p:nvPr>
            <p:ph idx="1" type="body"/>
          </p:nvPr>
        </p:nvSpPr>
        <p:spPr>
          <a:xfrm>
            <a:off x="1689100" y="3149600"/>
            <a:ext cx="21005700" cy="9296400"/>
          </a:xfrm>
          <a:prstGeom prst="rect">
            <a:avLst/>
          </a:prstGeom>
          <a:noFill/>
          <a:ln>
            <a:noFill/>
          </a:ln>
        </p:spPr>
        <p:txBody>
          <a:bodyPr anchorCtr="0" anchor="ctr" bIns="50800" lIns="50800" spcFirstLastPara="1" rIns="50800" wrap="square" tIns="50800">
            <a:normAutofit/>
          </a:bodyPr>
          <a:lstStyle>
            <a:lvl1pPr indent="-371475" lvl="0" marL="457200" rtl="0" algn="l">
              <a:lnSpc>
                <a:spcPct val="100000"/>
              </a:lnSpc>
              <a:spcBef>
                <a:spcPts val="5900"/>
              </a:spcBef>
              <a:spcAft>
                <a:spcPts val="0"/>
              </a:spcAft>
              <a:buClr>
                <a:srgbClr val="000000"/>
              </a:buClr>
              <a:buSzPts val="2250"/>
              <a:buChar char="●"/>
              <a:defRPr/>
            </a:lvl1pPr>
            <a:lvl2pPr indent="-371475" lvl="1" marL="914400" rtl="0" algn="l">
              <a:lnSpc>
                <a:spcPct val="100000"/>
              </a:lnSpc>
              <a:spcBef>
                <a:spcPts val="5900"/>
              </a:spcBef>
              <a:spcAft>
                <a:spcPts val="0"/>
              </a:spcAft>
              <a:buClr>
                <a:srgbClr val="000000"/>
              </a:buClr>
              <a:buSzPts val="2250"/>
              <a:buChar char="○"/>
              <a:defRPr/>
            </a:lvl2pPr>
            <a:lvl3pPr indent="-371475" lvl="2" marL="1371600" rtl="0" algn="l">
              <a:lnSpc>
                <a:spcPct val="100000"/>
              </a:lnSpc>
              <a:spcBef>
                <a:spcPts val="5900"/>
              </a:spcBef>
              <a:spcAft>
                <a:spcPts val="0"/>
              </a:spcAft>
              <a:buClr>
                <a:srgbClr val="000000"/>
              </a:buClr>
              <a:buSzPts val="2250"/>
              <a:buChar char="■"/>
              <a:defRPr/>
            </a:lvl3pPr>
            <a:lvl4pPr indent="-371475" lvl="3" marL="1828800" rtl="0" algn="l">
              <a:lnSpc>
                <a:spcPct val="100000"/>
              </a:lnSpc>
              <a:spcBef>
                <a:spcPts val="5900"/>
              </a:spcBef>
              <a:spcAft>
                <a:spcPts val="0"/>
              </a:spcAft>
              <a:buClr>
                <a:srgbClr val="000000"/>
              </a:buClr>
              <a:buSzPts val="2250"/>
              <a:buChar char="●"/>
              <a:defRPr/>
            </a:lvl4pPr>
            <a:lvl5pPr indent="-371475" lvl="4" marL="2286000" rtl="0" algn="l">
              <a:lnSpc>
                <a:spcPct val="100000"/>
              </a:lnSpc>
              <a:spcBef>
                <a:spcPts val="5900"/>
              </a:spcBef>
              <a:spcAft>
                <a:spcPts val="0"/>
              </a:spcAft>
              <a:buClr>
                <a:srgbClr val="000000"/>
              </a:buClr>
              <a:buSzPts val="2250"/>
              <a:buChar char="○"/>
              <a:defRPr/>
            </a:lvl5pPr>
            <a:lvl6pPr indent="-371475" lvl="5" marL="2743200" rtl="0" algn="l">
              <a:lnSpc>
                <a:spcPct val="100000"/>
              </a:lnSpc>
              <a:spcBef>
                <a:spcPts val="5900"/>
              </a:spcBef>
              <a:spcAft>
                <a:spcPts val="0"/>
              </a:spcAft>
              <a:buClr>
                <a:srgbClr val="000000"/>
              </a:buClr>
              <a:buSzPts val="2250"/>
              <a:buChar char="■"/>
              <a:defRPr/>
            </a:lvl6pPr>
            <a:lvl7pPr indent="-371475" lvl="6" marL="3200400" rtl="0" algn="l">
              <a:lnSpc>
                <a:spcPct val="100000"/>
              </a:lnSpc>
              <a:spcBef>
                <a:spcPts val="5900"/>
              </a:spcBef>
              <a:spcAft>
                <a:spcPts val="0"/>
              </a:spcAft>
              <a:buClr>
                <a:srgbClr val="000000"/>
              </a:buClr>
              <a:buSzPts val="2250"/>
              <a:buChar char="●"/>
              <a:defRPr/>
            </a:lvl7pPr>
            <a:lvl8pPr indent="-371475" lvl="7" marL="3657600" rtl="0" algn="l">
              <a:lnSpc>
                <a:spcPct val="100000"/>
              </a:lnSpc>
              <a:spcBef>
                <a:spcPts val="5900"/>
              </a:spcBef>
              <a:spcAft>
                <a:spcPts val="0"/>
              </a:spcAft>
              <a:buClr>
                <a:srgbClr val="000000"/>
              </a:buClr>
              <a:buSzPts val="2250"/>
              <a:buChar char="○"/>
              <a:defRPr/>
            </a:lvl8pPr>
            <a:lvl9pPr indent="-371475" lvl="8" marL="4114800" rtl="0" algn="l">
              <a:lnSpc>
                <a:spcPct val="100000"/>
              </a:lnSpc>
              <a:spcBef>
                <a:spcPts val="5900"/>
              </a:spcBef>
              <a:spcAft>
                <a:spcPts val="0"/>
              </a:spcAft>
              <a:buClr>
                <a:srgbClr val="000000"/>
              </a:buClr>
              <a:buSzPts val="2250"/>
              <a:buChar char="■"/>
              <a:defRPr/>
            </a:lvl9pPr>
          </a:lstStyle>
          <a:p/>
        </p:txBody>
      </p:sp>
      <p:sp>
        <p:nvSpPr>
          <p:cNvPr id="79" name="Google Shape;79;g15350bad91f_0_470"/>
          <p:cNvSpPr txBox="1"/>
          <p:nvPr>
            <p:ph idx="2" type="body"/>
          </p:nvPr>
        </p:nvSpPr>
        <p:spPr>
          <a:xfrm>
            <a:off x="1689100" y="1014001"/>
            <a:ext cx="21005700" cy="2286000"/>
          </a:xfrm>
          <a:prstGeom prst="rect">
            <a:avLst/>
          </a:prstGeom>
          <a:noFill/>
          <a:ln>
            <a:noFill/>
          </a:ln>
        </p:spPr>
        <p:txBody>
          <a:bodyPr anchorCtr="0" anchor="ctr" bIns="50800" lIns="50800" spcFirstLastPara="1" rIns="50800" wrap="square" tIns="50800">
            <a:normAutofit/>
          </a:bodyPr>
          <a:lstStyle>
            <a:lvl1pPr indent="-228600" lvl="0" marL="457200" rtl="0" algn="ctr">
              <a:lnSpc>
                <a:spcPct val="100000"/>
              </a:lnSpc>
              <a:spcBef>
                <a:spcPts val="0"/>
              </a:spcBef>
              <a:spcAft>
                <a:spcPts val="0"/>
              </a:spcAft>
              <a:buClr>
                <a:srgbClr val="003B71"/>
              </a:buClr>
              <a:buSzPts val="11200"/>
              <a:buFont typeface="Anton"/>
              <a:buNone/>
              <a:defRPr sz="11200">
                <a:solidFill>
                  <a:srgbClr val="003B71"/>
                </a:solidFill>
                <a:latin typeface="Anton"/>
                <a:ea typeface="Anton"/>
                <a:cs typeface="Anton"/>
                <a:sym typeface="Anton"/>
              </a:defRPr>
            </a:lvl1pPr>
            <a:lvl2pPr indent="-308610" lvl="1" marL="914400" rtl="0" algn="l">
              <a:lnSpc>
                <a:spcPct val="100000"/>
              </a:lnSpc>
              <a:spcBef>
                <a:spcPts val="5900"/>
              </a:spcBef>
              <a:spcAft>
                <a:spcPts val="0"/>
              </a:spcAft>
              <a:buClr>
                <a:srgbClr val="000000"/>
              </a:buClr>
              <a:buSzPts val="1260"/>
              <a:buChar char="○"/>
              <a:defRPr/>
            </a:lvl2pPr>
            <a:lvl3pPr indent="-308610" lvl="2" marL="1371600" rtl="0" algn="l">
              <a:lnSpc>
                <a:spcPct val="100000"/>
              </a:lnSpc>
              <a:spcBef>
                <a:spcPts val="5900"/>
              </a:spcBef>
              <a:spcAft>
                <a:spcPts val="0"/>
              </a:spcAft>
              <a:buClr>
                <a:srgbClr val="000000"/>
              </a:buClr>
              <a:buSzPts val="1260"/>
              <a:buChar char="■"/>
              <a:defRPr/>
            </a:lvl3pPr>
            <a:lvl4pPr indent="-308610" lvl="3" marL="1828800" rtl="0" algn="l">
              <a:lnSpc>
                <a:spcPct val="100000"/>
              </a:lnSpc>
              <a:spcBef>
                <a:spcPts val="5900"/>
              </a:spcBef>
              <a:spcAft>
                <a:spcPts val="0"/>
              </a:spcAft>
              <a:buClr>
                <a:srgbClr val="000000"/>
              </a:buClr>
              <a:buSzPts val="1260"/>
              <a:buChar char="●"/>
              <a:defRPr/>
            </a:lvl4pPr>
            <a:lvl5pPr indent="-308610" lvl="4" marL="2286000" rtl="0" algn="l">
              <a:lnSpc>
                <a:spcPct val="100000"/>
              </a:lnSpc>
              <a:spcBef>
                <a:spcPts val="5900"/>
              </a:spcBef>
              <a:spcAft>
                <a:spcPts val="0"/>
              </a:spcAft>
              <a:buClr>
                <a:srgbClr val="000000"/>
              </a:buClr>
              <a:buSzPts val="1260"/>
              <a:buChar char="○"/>
              <a:defRPr/>
            </a:lvl5pPr>
            <a:lvl6pPr indent="-371475" lvl="5" marL="2743200" rtl="0" algn="l">
              <a:lnSpc>
                <a:spcPct val="100000"/>
              </a:lnSpc>
              <a:spcBef>
                <a:spcPts val="5900"/>
              </a:spcBef>
              <a:spcAft>
                <a:spcPts val="0"/>
              </a:spcAft>
              <a:buClr>
                <a:srgbClr val="000000"/>
              </a:buClr>
              <a:buSzPts val="2250"/>
              <a:buChar char="■"/>
              <a:defRPr/>
            </a:lvl6pPr>
            <a:lvl7pPr indent="-371475" lvl="6" marL="3200400" rtl="0" algn="l">
              <a:lnSpc>
                <a:spcPct val="100000"/>
              </a:lnSpc>
              <a:spcBef>
                <a:spcPts val="5900"/>
              </a:spcBef>
              <a:spcAft>
                <a:spcPts val="0"/>
              </a:spcAft>
              <a:buClr>
                <a:srgbClr val="000000"/>
              </a:buClr>
              <a:buSzPts val="2250"/>
              <a:buChar char="●"/>
              <a:defRPr/>
            </a:lvl7pPr>
            <a:lvl8pPr indent="-371475" lvl="7" marL="3657600" rtl="0" algn="l">
              <a:lnSpc>
                <a:spcPct val="100000"/>
              </a:lnSpc>
              <a:spcBef>
                <a:spcPts val="5900"/>
              </a:spcBef>
              <a:spcAft>
                <a:spcPts val="0"/>
              </a:spcAft>
              <a:buClr>
                <a:srgbClr val="000000"/>
              </a:buClr>
              <a:buSzPts val="2250"/>
              <a:buChar char="○"/>
              <a:defRPr/>
            </a:lvl8pPr>
            <a:lvl9pPr indent="-371475" lvl="8" marL="4114800" rtl="0" algn="l">
              <a:lnSpc>
                <a:spcPct val="100000"/>
              </a:lnSpc>
              <a:spcBef>
                <a:spcPts val="5900"/>
              </a:spcBef>
              <a:spcAft>
                <a:spcPts val="0"/>
              </a:spcAft>
              <a:buClr>
                <a:srgbClr val="000000"/>
              </a:buClr>
              <a:buSzPts val="2250"/>
              <a:buChar char="■"/>
              <a:defRPr/>
            </a:lvl9pPr>
          </a:lstStyle>
          <a:p/>
        </p:txBody>
      </p:sp>
      <p:sp>
        <p:nvSpPr>
          <p:cNvPr id="80" name="Google Shape;80;g15350bad91f_0_470"/>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lvl1pPr indent="0" lvl="0"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2400"/>
              <a:buFont typeface="Helvetica Neue Light"/>
              <a:buNone/>
              <a:defRPr b="0" sz="24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15350bad91f_0_407"/>
          <p:cNvSpPr txBox="1"/>
          <p:nvPr>
            <p:ph type="title"/>
          </p:nvPr>
        </p:nvSpPr>
        <p:spPr>
          <a:xfrm>
            <a:off x="831200" y="5735600"/>
            <a:ext cx="22721700" cy="2244900"/>
          </a:xfrm>
          <a:prstGeom prst="rect">
            <a:avLst/>
          </a:prstGeom>
        </p:spPr>
        <p:txBody>
          <a:bodyPr anchorCtr="0" anchor="ctr" bIns="243800" lIns="243800" spcFirstLastPara="1" rIns="243800" wrap="square" tIns="24380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5" name="Google Shape;15;g15350bad91f_0_40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15350bad91f_0_410"/>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 name="Google Shape;18;g15350bad91f_0_410"/>
          <p:cNvSpPr txBox="1"/>
          <p:nvPr>
            <p:ph idx="1" type="body"/>
          </p:nvPr>
        </p:nvSpPr>
        <p:spPr>
          <a:xfrm>
            <a:off x="831200" y="3073267"/>
            <a:ext cx="22721700" cy="9110400"/>
          </a:xfrm>
          <a:prstGeom prst="rect">
            <a:avLst/>
          </a:prstGeom>
        </p:spPr>
        <p:txBody>
          <a:bodyPr anchorCtr="0" anchor="t" bIns="243800" lIns="243800" spcFirstLastPara="1" rIns="243800" wrap="square" tIns="24380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19" name="Google Shape;19;g15350bad91f_0_41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15350bad91f_0_414"/>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g15350bad91f_0_414"/>
          <p:cNvSpPr txBox="1"/>
          <p:nvPr>
            <p:ph idx="1" type="body"/>
          </p:nvPr>
        </p:nvSpPr>
        <p:spPr>
          <a:xfrm>
            <a:off x="831200" y="3073267"/>
            <a:ext cx="10666500" cy="9110400"/>
          </a:xfrm>
          <a:prstGeom prst="rect">
            <a:avLst/>
          </a:prstGeom>
        </p:spPr>
        <p:txBody>
          <a:bodyPr anchorCtr="0" anchor="t" bIns="243800" lIns="243800" spcFirstLastPara="1" rIns="243800" wrap="square" tIns="24380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3" name="Google Shape;23;g15350bad91f_0_414"/>
          <p:cNvSpPr txBox="1"/>
          <p:nvPr>
            <p:ph idx="2" type="body"/>
          </p:nvPr>
        </p:nvSpPr>
        <p:spPr>
          <a:xfrm>
            <a:off x="12886400" y="3073267"/>
            <a:ext cx="10666500" cy="9110400"/>
          </a:xfrm>
          <a:prstGeom prst="rect">
            <a:avLst/>
          </a:prstGeom>
        </p:spPr>
        <p:txBody>
          <a:bodyPr anchorCtr="0" anchor="t" bIns="243800" lIns="243800" spcFirstLastPara="1" rIns="243800" wrap="square" tIns="24380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24" name="Google Shape;24;g15350bad91f_0_41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15350bad91f_0_419"/>
          <p:cNvSpPr txBox="1"/>
          <p:nvPr>
            <p:ph type="title"/>
          </p:nvPr>
        </p:nvSpPr>
        <p:spPr>
          <a:xfrm>
            <a:off x="831200" y="1186733"/>
            <a:ext cx="22721700" cy="1527300"/>
          </a:xfrm>
          <a:prstGeom prst="rect">
            <a:avLst/>
          </a:prstGeom>
        </p:spPr>
        <p:txBody>
          <a:bodyPr anchorCtr="0" anchor="t" bIns="243800" lIns="243800" spcFirstLastPara="1" rIns="243800" wrap="square" tIns="24380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7" name="Google Shape;27;g15350bad91f_0_41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15350bad91f_0_422"/>
          <p:cNvSpPr txBox="1"/>
          <p:nvPr>
            <p:ph type="title"/>
          </p:nvPr>
        </p:nvSpPr>
        <p:spPr>
          <a:xfrm>
            <a:off x="831200" y="1481600"/>
            <a:ext cx="7488000" cy="2015100"/>
          </a:xfrm>
          <a:prstGeom prst="rect">
            <a:avLst/>
          </a:prstGeom>
        </p:spPr>
        <p:txBody>
          <a:bodyPr anchorCtr="0" anchor="b" bIns="243800" lIns="243800" spcFirstLastPara="1" rIns="243800" wrap="square" tIns="2438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0" name="Google Shape;30;g15350bad91f_0_422"/>
          <p:cNvSpPr txBox="1"/>
          <p:nvPr>
            <p:ph idx="1" type="body"/>
          </p:nvPr>
        </p:nvSpPr>
        <p:spPr>
          <a:xfrm>
            <a:off x="831200" y="3705600"/>
            <a:ext cx="7488000" cy="8478300"/>
          </a:xfrm>
          <a:prstGeom prst="rect">
            <a:avLst/>
          </a:prstGeom>
        </p:spPr>
        <p:txBody>
          <a:bodyPr anchorCtr="0" anchor="t" bIns="243800" lIns="243800" spcFirstLastPara="1" rIns="243800" wrap="square" tIns="24380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1" name="Google Shape;31;g15350bad91f_0_42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15350bad91f_0_426"/>
          <p:cNvSpPr txBox="1"/>
          <p:nvPr>
            <p:ph type="title"/>
          </p:nvPr>
        </p:nvSpPr>
        <p:spPr>
          <a:xfrm>
            <a:off x="1307333" y="1200400"/>
            <a:ext cx="16980900" cy="10908900"/>
          </a:xfrm>
          <a:prstGeom prst="rect">
            <a:avLst/>
          </a:prstGeom>
        </p:spPr>
        <p:txBody>
          <a:bodyPr anchorCtr="0" anchor="ctr" bIns="243800" lIns="243800" spcFirstLastPara="1" rIns="243800" wrap="square" tIns="24380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4" name="Google Shape;34;g15350bad91f_0_42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5350bad91f_0_429"/>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7" name="Google Shape;37;g15350bad91f_0_429"/>
          <p:cNvSpPr txBox="1"/>
          <p:nvPr>
            <p:ph type="title"/>
          </p:nvPr>
        </p:nvSpPr>
        <p:spPr>
          <a:xfrm>
            <a:off x="708000" y="3288467"/>
            <a:ext cx="10787100" cy="3952800"/>
          </a:xfrm>
          <a:prstGeom prst="rect">
            <a:avLst/>
          </a:prstGeom>
        </p:spPr>
        <p:txBody>
          <a:bodyPr anchorCtr="0" anchor="b" bIns="243800" lIns="243800" spcFirstLastPara="1" rIns="243800" wrap="square" tIns="24380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38" name="Google Shape;38;g15350bad91f_0_429"/>
          <p:cNvSpPr txBox="1"/>
          <p:nvPr>
            <p:ph idx="1" type="subTitle"/>
          </p:nvPr>
        </p:nvSpPr>
        <p:spPr>
          <a:xfrm>
            <a:off x="708000" y="7474867"/>
            <a:ext cx="10787100" cy="3293700"/>
          </a:xfrm>
          <a:prstGeom prst="rect">
            <a:avLst/>
          </a:prstGeom>
        </p:spPr>
        <p:txBody>
          <a:bodyPr anchorCtr="0" anchor="t" bIns="243800" lIns="243800" spcFirstLastPara="1" rIns="243800" wrap="square" tIns="2438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g15350bad91f_0_429"/>
          <p:cNvSpPr txBox="1"/>
          <p:nvPr>
            <p:ph idx="2" type="body"/>
          </p:nvPr>
        </p:nvSpPr>
        <p:spPr>
          <a:xfrm>
            <a:off x="13172000" y="1930867"/>
            <a:ext cx="10232100" cy="9853500"/>
          </a:xfrm>
          <a:prstGeom prst="rect">
            <a:avLst/>
          </a:prstGeom>
        </p:spPr>
        <p:txBody>
          <a:bodyPr anchorCtr="0" anchor="ctr" bIns="243800" lIns="243800" spcFirstLastPara="1" rIns="243800" wrap="square" tIns="24380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40" name="Google Shape;40;g15350bad91f_0_42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15350bad91f_0_435"/>
          <p:cNvSpPr txBox="1"/>
          <p:nvPr>
            <p:ph idx="1" type="body"/>
          </p:nvPr>
        </p:nvSpPr>
        <p:spPr>
          <a:xfrm>
            <a:off x="831200" y="11281533"/>
            <a:ext cx="15996900" cy="1613700"/>
          </a:xfrm>
          <a:prstGeom prst="rect">
            <a:avLst/>
          </a:prstGeom>
        </p:spPr>
        <p:txBody>
          <a:bodyPr anchorCtr="0" anchor="ctr" bIns="243800" lIns="243800" spcFirstLastPara="1" rIns="243800" wrap="square" tIns="243800">
            <a:normAutofit/>
          </a:bodyPr>
          <a:lstStyle>
            <a:lvl1pPr indent="-228600" lvl="0" marL="457200">
              <a:lnSpc>
                <a:spcPct val="100000"/>
              </a:lnSpc>
              <a:spcBef>
                <a:spcPts val="0"/>
              </a:spcBef>
              <a:spcAft>
                <a:spcPts val="0"/>
              </a:spcAft>
              <a:buSzPts val="4800"/>
              <a:buNone/>
              <a:defRPr/>
            </a:lvl1pPr>
          </a:lstStyle>
          <a:p/>
        </p:txBody>
      </p:sp>
      <p:sp>
        <p:nvSpPr>
          <p:cNvPr id="43" name="Google Shape;43;g15350bad91f_0_43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15350bad91f_0_399"/>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7" name="Google Shape;7;g15350bad91f_0_399"/>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normAutofit/>
          </a:bodyPr>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0"/>
              </a:spcBef>
              <a:spcAft>
                <a:spcPts val="0"/>
              </a:spcAft>
              <a:buClr>
                <a:schemeClr val="dk2"/>
              </a:buClr>
              <a:buSzPts val="3700"/>
              <a:buChar char="○"/>
              <a:defRPr sz="3700">
                <a:solidFill>
                  <a:schemeClr val="dk2"/>
                </a:solidFill>
              </a:defRPr>
            </a:lvl2pPr>
            <a:lvl3pPr indent="-463550" lvl="2" marL="1371600">
              <a:lnSpc>
                <a:spcPct val="115000"/>
              </a:lnSpc>
              <a:spcBef>
                <a:spcPts val="0"/>
              </a:spcBef>
              <a:spcAft>
                <a:spcPts val="0"/>
              </a:spcAft>
              <a:buClr>
                <a:schemeClr val="dk2"/>
              </a:buClr>
              <a:buSzPts val="3700"/>
              <a:buChar char="■"/>
              <a:defRPr sz="3700">
                <a:solidFill>
                  <a:schemeClr val="dk2"/>
                </a:solidFill>
              </a:defRPr>
            </a:lvl3pPr>
            <a:lvl4pPr indent="-463550" lvl="3" marL="1828800">
              <a:lnSpc>
                <a:spcPct val="115000"/>
              </a:lnSpc>
              <a:spcBef>
                <a:spcPts val="0"/>
              </a:spcBef>
              <a:spcAft>
                <a:spcPts val="0"/>
              </a:spcAft>
              <a:buClr>
                <a:schemeClr val="dk2"/>
              </a:buClr>
              <a:buSzPts val="3700"/>
              <a:buChar char="●"/>
              <a:defRPr sz="3700">
                <a:solidFill>
                  <a:schemeClr val="dk2"/>
                </a:solidFill>
              </a:defRPr>
            </a:lvl4pPr>
            <a:lvl5pPr indent="-463550" lvl="4" marL="2286000">
              <a:lnSpc>
                <a:spcPct val="115000"/>
              </a:lnSpc>
              <a:spcBef>
                <a:spcPts val="0"/>
              </a:spcBef>
              <a:spcAft>
                <a:spcPts val="0"/>
              </a:spcAft>
              <a:buClr>
                <a:schemeClr val="dk2"/>
              </a:buClr>
              <a:buSzPts val="3700"/>
              <a:buChar char="○"/>
              <a:defRPr sz="3700">
                <a:solidFill>
                  <a:schemeClr val="dk2"/>
                </a:solidFill>
              </a:defRPr>
            </a:lvl5pPr>
            <a:lvl6pPr indent="-463550" lvl="5" marL="2743200">
              <a:lnSpc>
                <a:spcPct val="115000"/>
              </a:lnSpc>
              <a:spcBef>
                <a:spcPts val="0"/>
              </a:spcBef>
              <a:spcAft>
                <a:spcPts val="0"/>
              </a:spcAft>
              <a:buClr>
                <a:schemeClr val="dk2"/>
              </a:buClr>
              <a:buSzPts val="3700"/>
              <a:buChar char="■"/>
              <a:defRPr sz="3700">
                <a:solidFill>
                  <a:schemeClr val="dk2"/>
                </a:solidFill>
              </a:defRPr>
            </a:lvl6pPr>
            <a:lvl7pPr indent="-463550" lvl="6" marL="3200400">
              <a:lnSpc>
                <a:spcPct val="115000"/>
              </a:lnSpc>
              <a:spcBef>
                <a:spcPts val="0"/>
              </a:spcBef>
              <a:spcAft>
                <a:spcPts val="0"/>
              </a:spcAft>
              <a:buClr>
                <a:schemeClr val="dk2"/>
              </a:buClr>
              <a:buSzPts val="3700"/>
              <a:buChar char="●"/>
              <a:defRPr sz="3700">
                <a:solidFill>
                  <a:schemeClr val="dk2"/>
                </a:solidFill>
              </a:defRPr>
            </a:lvl7pPr>
            <a:lvl8pPr indent="-463550" lvl="7" marL="3657600">
              <a:lnSpc>
                <a:spcPct val="115000"/>
              </a:lnSpc>
              <a:spcBef>
                <a:spcPts val="0"/>
              </a:spcBef>
              <a:spcAft>
                <a:spcPts val="0"/>
              </a:spcAft>
              <a:buClr>
                <a:schemeClr val="dk2"/>
              </a:buClr>
              <a:buSzPts val="3700"/>
              <a:buChar char="○"/>
              <a:defRPr sz="3700">
                <a:solidFill>
                  <a:schemeClr val="dk2"/>
                </a:solidFill>
              </a:defRPr>
            </a:lvl8pPr>
            <a:lvl9pPr indent="-463550" lvl="8" marL="4114800">
              <a:lnSpc>
                <a:spcPct val="115000"/>
              </a:lnSpc>
              <a:spcBef>
                <a:spcPts val="0"/>
              </a:spcBef>
              <a:spcAft>
                <a:spcPts val="0"/>
              </a:spcAft>
              <a:buClr>
                <a:schemeClr val="dk2"/>
              </a:buClr>
              <a:buSzPts val="3700"/>
              <a:buChar char="■"/>
              <a:defRPr sz="3700">
                <a:solidFill>
                  <a:schemeClr val="dk2"/>
                </a:solidFill>
              </a:defRPr>
            </a:lvl9pPr>
          </a:lstStyle>
          <a:p/>
        </p:txBody>
      </p:sp>
      <p:sp>
        <p:nvSpPr>
          <p:cNvPr id="8" name="Google Shape;8;g15350bad91f_0_399"/>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hyperlink" Target="https://cmip6-pds.s3.amazonaws.com/index.html#CMIP6/" TargetMode="External"/><Relationship Id="rId13" Type="http://schemas.openxmlformats.org/officeDocument/2006/relationships/hyperlink" Target="https://cmip6-nc.s3.amazonaws.com/esgf-world.csv.gz" TargetMode="External"/><Relationship Id="rId12"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42.png"/><Relationship Id="rId9" Type="http://schemas.openxmlformats.org/officeDocument/2006/relationships/hyperlink" Target="https://aws.amazon.com/cli/" TargetMode="External"/><Relationship Id="rId15" Type="http://schemas.openxmlformats.org/officeDocument/2006/relationships/hyperlink" Target="https://github.com/aradhakrishnanGFDL/gfdl-aws-analysis/blob/master/examples/intake-esm-s3-nc-simple-access.ipynb" TargetMode="External"/><Relationship Id="rId14" Type="http://schemas.openxmlformats.org/officeDocument/2006/relationships/hyperlink" Target="https://aws-cloudnode.esgf.io/thredds/catalog/catalog.html" TargetMode="External"/><Relationship Id="rId17" Type="http://schemas.openxmlformats.org/officeDocument/2006/relationships/hyperlink" Target="https://registry.opendata.aws/cmip6/" TargetMode="External"/><Relationship Id="rId16" Type="http://schemas.openxmlformats.org/officeDocument/2006/relationships/hyperlink" Target="https://cmip6-pds.s3.amazonaws.com/pangeo-cmip6.csv" TargetMode="External"/><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hyperlink" Target="https://aws.amazon.com/cli/" TargetMode="External"/><Relationship Id="rId8" Type="http://schemas.openxmlformats.org/officeDocument/2006/relationships/hyperlink" Target="https://esgf-world.s3.amazonaws.com/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hyperlink" Target="http://esgf-ui.cmcc.it/" TargetMode="External"/><Relationship Id="rId5" Type="http://schemas.openxmlformats.org/officeDocument/2006/relationships/image" Target="../media/image22.png"/><Relationship Id="rId6"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9.jpg"/><Relationship Id="rId7"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1.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3.pn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59.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3.png"/><Relationship Id="rId7" Type="http://schemas.openxmlformats.org/officeDocument/2006/relationships/hyperlink" Target="https://pangeo-data.github.io/pangeo-cmip6-cloud/" TargetMode="External"/><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2.png"/><Relationship Id="rId7"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31.png"/><Relationship Id="rId7" Type="http://schemas.openxmlformats.org/officeDocument/2006/relationships/image" Target="../media/image76.png"/><Relationship Id="rId8"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79.png"/><Relationship Id="rId4" Type="http://schemas.openxmlformats.org/officeDocument/2006/relationships/image" Target="../media/image77.png"/><Relationship Id="rId5" Type="http://schemas.openxmlformats.org/officeDocument/2006/relationships/hyperlink" Target="https://github.com/pangeo-forge/pangeo-forge-recipes" TargetMode="External"/><Relationship Id="rId6" Type="http://schemas.openxmlformats.org/officeDocument/2006/relationships/image" Target="../media/image81.png"/><Relationship Id="rId7" Type="http://schemas.openxmlformats.org/officeDocument/2006/relationships/image" Target="../media/image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90.png"/><Relationship Id="rId12"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80.png"/><Relationship Id="rId4" Type="http://schemas.openxmlformats.org/officeDocument/2006/relationships/image" Target="../media/image82.png"/><Relationship Id="rId9"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3.png"/><Relationship Id="rId7" Type="http://schemas.openxmlformats.org/officeDocument/2006/relationships/image" Target="../media/image85.png"/><Relationship Id="rId8"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doi.org/10.1029/2020EA001562" TargetMode="External"/><Relationship Id="rId9" Type="http://schemas.openxmlformats.org/officeDocument/2006/relationships/image" Target="../media/image92.jpg"/><Relationship Id="rId5" Type="http://schemas.openxmlformats.org/officeDocument/2006/relationships/hyperlink" Target="https://agupubs.onlinelibrary.wiley.com/action/doSearch?ContribAuthorRaw=Ramachandran%2C+Rahul" TargetMode="External"/><Relationship Id="rId6" Type="http://schemas.openxmlformats.org/officeDocument/2006/relationships/hyperlink" Target="https://agupubs.onlinelibrary.wiley.com/action/doSearch?ContribAuthorRaw=Bugbee%2C+Kaylin" TargetMode="External"/><Relationship Id="rId7" Type="http://schemas.openxmlformats.org/officeDocument/2006/relationships/hyperlink" Target="https://agupubs.onlinelibrary.wiley.com/action/doSearch?ContribAuthorRaw=Murphy%2C+Kevin" TargetMode="External"/><Relationship Id="rId8" Type="http://schemas.openxmlformats.org/officeDocument/2006/relationships/hyperlink" Target="https://www.freepik.com/free-vector/flat-peace-day-background-with-children_5189558.htm#&amp;position=4&amp;from_view=detai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9.png"/><Relationship Id="rId8"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2.png"/><Relationship Id="rId13"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image" Target="../media/image29.png"/><Relationship Id="rId9"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4.png"/><Relationship Id="rId7" Type="http://schemas.openxmlformats.org/officeDocument/2006/relationships/image" Target="../media/image91.png"/><Relationship Id="rId8"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g1530365fa97_0_544"/>
          <p:cNvPicPr preferRelativeResize="0"/>
          <p:nvPr/>
        </p:nvPicPr>
        <p:blipFill rotWithShape="1">
          <a:blip r:embed="rId3">
            <a:alphaModFix/>
          </a:blip>
          <a:srcRect b="0" l="0" r="0" t="0"/>
          <a:stretch/>
        </p:blipFill>
        <p:spPr>
          <a:xfrm>
            <a:off x="186599" y="754400"/>
            <a:ext cx="1505563" cy="1505563"/>
          </a:xfrm>
          <a:prstGeom prst="rect">
            <a:avLst/>
          </a:prstGeom>
          <a:noFill/>
          <a:ln>
            <a:noFill/>
          </a:ln>
        </p:spPr>
      </p:pic>
      <p:cxnSp>
        <p:nvCxnSpPr>
          <p:cNvPr id="86" name="Google Shape;86;g1530365fa97_0_544"/>
          <p:cNvCxnSpPr/>
          <p:nvPr/>
        </p:nvCxnSpPr>
        <p:spPr>
          <a:xfrm flipH="1" rot="10800000">
            <a:off x="883775" y="2492125"/>
            <a:ext cx="22730400" cy="53100"/>
          </a:xfrm>
          <a:prstGeom prst="straightConnector1">
            <a:avLst/>
          </a:prstGeom>
          <a:noFill/>
          <a:ln cap="flat" cmpd="sng" w="38100">
            <a:solidFill>
              <a:srgbClr val="5E5E5E"/>
            </a:solidFill>
            <a:prstDash val="solid"/>
            <a:round/>
            <a:headEnd len="med" w="med" type="none"/>
            <a:tailEnd len="med" w="med" type="none"/>
          </a:ln>
        </p:spPr>
      </p:cxnSp>
      <p:pic>
        <p:nvPicPr>
          <p:cNvPr id="87" name="Google Shape;87;g1530365fa97_0_544"/>
          <p:cNvPicPr preferRelativeResize="0"/>
          <p:nvPr/>
        </p:nvPicPr>
        <p:blipFill>
          <a:blip r:embed="rId4">
            <a:alphaModFix/>
          </a:blip>
          <a:stretch>
            <a:fillRect/>
          </a:stretch>
        </p:blipFill>
        <p:spPr>
          <a:xfrm>
            <a:off x="22846150" y="533650"/>
            <a:ext cx="1370091" cy="1505575"/>
          </a:xfrm>
          <a:prstGeom prst="rect">
            <a:avLst/>
          </a:prstGeom>
          <a:noFill/>
          <a:ln>
            <a:noFill/>
          </a:ln>
        </p:spPr>
      </p:pic>
      <p:sp>
        <p:nvSpPr>
          <p:cNvPr id="88" name="Google Shape;88;g1530365fa97_0_544"/>
          <p:cNvSpPr txBox="1"/>
          <p:nvPr>
            <p:ph idx="1" type="subTitle"/>
          </p:nvPr>
        </p:nvSpPr>
        <p:spPr>
          <a:xfrm>
            <a:off x="652400" y="6067628"/>
            <a:ext cx="22721400" cy="1828800"/>
          </a:xfrm>
          <a:prstGeom prst="rect">
            <a:avLst/>
          </a:prstGeom>
        </p:spPr>
        <p:txBody>
          <a:bodyPr anchorCtr="0" anchor="t" bIns="243800" lIns="243800" spcFirstLastPara="1" rIns="243800" wrap="square" tIns="243800">
            <a:noAutofit/>
          </a:bodyPr>
          <a:lstStyle/>
          <a:p>
            <a:pPr indent="0" lvl="0" marL="0" rtl="0" algn="ctr">
              <a:spcBef>
                <a:spcPts val="0"/>
              </a:spcBef>
              <a:spcAft>
                <a:spcPts val="0"/>
              </a:spcAft>
              <a:buSzPts val="800"/>
              <a:buNone/>
            </a:pPr>
            <a:r>
              <a:rPr lang="en-US" sz="6900">
                <a:solidFill>
                  <a:schemeClr val="dk1"/>
                </a:solidFill>
                <a:latin typeface="Calibri"/>
                <a:ea typeface="Calibri"/>
                <a:cs typeface="Calibri"/>
                <a:sym typeface="Calibri"/>
              </a:rPr>
              <a:t>Aparna Radhakrishnan</a:t>
            </a:r>
            <a:endParaRPr sz="69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800"/>
              <a:buFont typeface="Arial"/>
              <a:buNone/>
            </a:pPr>
            <a:r>
              <a:t/>
            </a:r>
            <a:endParaRPr>
              <a:solidFill>
                <a:srgbClr val="0075BC"/>
              </a:solidFill>
              <a:latin typeface="Calibri"/>
              <a:ea typeface="Calibri"/>
              <a:cs typeface="Calibri"/>
              <a:sym typeface="Calibri"/>
            </a:endParaRPr>
          </a:p>
          <a:p>
            <a:pPr indent="0" lvl="0" marL="0" rtl="0" algn="ctr">
              <a:spcBef>
                <a:spcPts val="0"/>
              </a:spcBef>
              <a:spcAft>
                <a:spcPts val="0"/>
              </a:spcAft>
              <a:buClr>
                <a:schemeClr val="dk1"/>
              </a:buClr>
              <a:buSzPts val="800"/>
              <a:buFont typeface="Arial"/>
              <a:buNone/>
            </a:pPr>
            <a:r>
              <a:t/>
            </a:r>
            <a:endParaRPr>
              <a:solidFill>
                <a:srgbClr val="0075BC"/>
              </a:solidFill>
              <a:latin typeface="Calibri"/>
              <a:ea typeface="Calibri"/>
              <a:cs typeface="Calibri"/>
              <a:sym typeface="Calibri"/>
            </a:endParaRPr>
          </a:p>
        </p:txBody>
      </p:sp>
      <p:sp>
        <p:nvSpPr>
          <p:cNvPr id="89" name="Google Shape;89;g1530365fa97_0_544"/>
          <p:cNvSpPr txBox="1"/>
          <p:nvPr>
            <p:ph idx="1" type="subTitle"/>
          </p:nvPr>
        </p:nvSpPr>
        <p:spPr>
          <a:xfrm>
            <a:off x="1393600" y="11458300"/>
            <a:ext cx="22721400" cy="1674300"/>
          </a:xfrm>
          <a:prstGeom prst="rect">
            <a:avLst/>
          </a:prstGeom>
        </p:spPr>
        <p:txBody>
          <a:bodyPr anchorCtr="0" anchor="t" bIns="243800" lIns="243800" spcFirstLastPara="1" rIns="243800" wrap="square" tIns="243800">
            <a:normAutofit/>
          </a:bodyPr>
          <a:lstStyle/>
          <a:p>
            <a:pPr indent="457200" lvl="0" marL="1371600" rtl="0" algn="l">
              <a:spcBef>
                <a:spcPts val="0"/>
              </a:spcBef>
              <a:spcAft>
                <a:spcPts val="0"/>
              </a:spcAft>
              <a:buNone/>
            </a:pPr>
            <a:r>
              <a:rPr lang="en-US" sz="5500">
                <a:latin typeface="Calibri"/>
                <a:ea typeface="Calibri"/>
                <a:cs typeface="Calibri"/>
                <a:sym typeface="Calibri"/>
              </a:rPr>
              <a:t>NOAA Environmental Data Management Workshop 2022</a:t>
            </a:r>
            <a:endParaRPr sz="5500">
              <a:latin typeface="Calibri"/>
              <a:ea typeface="Calibri"/>
              <a:cs typeface="Calibri"/>
              <a:sym typeface="Calibri"/>
            </a:endParaRPr>
          </a:p>
        </p:txBody>
      </p:sp>
      <p:sp>
        <p:nvSpPr>
          <p:cNvPr id="90" name="Google Shape;90;g1530365fa97_0_544"/>
          <p:cNvSpPr txBox="1"/>
          <p:nvPr/>
        </p:nvSpPr>
        <p:spPr>
          <a:xfrm>
            <a:off x="2381950" y="289338"/>
            <a:ext cx="20464200" cy="2216400"/>
          </a:xfrm>
          <a:prstGeom prst="rect">
            <a:avLst/>
          </a:prstGeom>
          <a:noFill/>
          <a:ln>
            <a:noFill/>
          </a:ln>
        </p:spPr>
        <p:txBody>
          <a:bodyPr anchorCtr="0" anchor="t" bIns="91425" lIns="91425" spcFirstLastPara="1" rIns="91425" wrap="square" tIns="91425">
            <a:spAutoFit/>
          </a:bodyPr>
          <a:lstStyle/>
          <a:p>
            <a:pPr indent="457200" lvl="0" marL="3200400" rtl="0" algn="l">
              <a:spcBef>
                <a:spcPts val="0"/>
              </a:spcBef>
              <a:spcAft>
                <a:spcPts val="0"/>
              </a:spcAft>
              <a:buNone/>
            </a:pPr>
            <a:r>
              <a:rPr lang="en-US" sz="6600">
                <a:solidFill>
                  <a:srgbClr val="1C4587"/>
                </a:solidFill>
                <a:highlight>
                  <a:schemeClr val="lt1"/>
                </a:highlight>
                <a:latin typeface="Calibri"/>
                <a:ea typeface="Calibri"/>
                <a:cs typeface="Calibri"/>
                <a:sym typeface="Calibri"/>
              </a:rPr>
              <a:t>Community-driven cloud initiatives </a:t>
            </a:r>
            <a:endParaRPr sz="6600">
              <a:solidFill>
                <a:srgbClr val="1C4587"/>
              </a:solidFill>
              <a:highlight>
                <a:schemeClr val="lt1"/>
              </a:highlight>
              <a:latin typeface="Calibri"/>
              <a:ea typeface="Calibri"/>
              <a:cs typeface="Calibri"/>
              <a:sym typeface="Calibri"/>
            </a:endParaRPr>
          </a:p>
          <a:p>
            <a:pPr indent="457200" lvl="0" marL="4572000" rtl="0" algn="l">
              <a:spcBef>
                <a:spcPts val="0"/>
              </a:spcBef>
              <a:spcAft>
                <a:spcPts val="0"/>
              </a:spcAft>
              <a:buNone/>
            </a:pPr>
            <a:r>
              <a:rPr lang="en-US" sz="6600">
                <a:solidFill>
                  <a:srgbClr val="1C4587"/>
                </a:solidFill>
                <a:highlight>
                  <a:schemeClr val="lt1"/>
                </a:highlight>
                <a:latin typeface="Calibri"/>
                <a:ea typeface="Calibri"/>
                <a:cs typeface="Calibri"/>
                <a:sym typeface="Calibri"/>
              </a:rPr>
              <a:t>leveraging FAIR principles </a:t>
            </a:r>
            <a:endParaRPr sz="6600">
              <a:solidFill>
                <a:srgbClr val="1C4587"/>
              </a:solidFill>
              <a:latin typeface="Calibri"/>
              <a:ea typeface="Calibri"/>
              <a:cs typeface="Calibri"/>
              <a:sym typeface="Calibri"/>
            </a:endParaRPr>
          </a:p>
        </p:txBody>
      </p:sp>
      <p:pic>
        <p:nvPicPr>
          <p:cNvPr id="91" name="Google Shape;91;g1530365fa97_0_544"/>
          <p:cNvPicPr preferRelativeResize="0"/>
          <p:nvPr/>
        </p:nvPicPr>
        <p:blipFill>
          <a:blip r:embed="rId5">
            <a:alphaModFix/>
          </a:blip>
          <a:stretch>
            <a:fillRect/>
          </a:stretch>
        </p:blipFill>
        <p:spPr>
          <a:xfrm>
            <a:off x="8180973" y="7749052"/>
            <a:ext cx="2901426" cy="2176076"/>
          </a:xfrm>
          <a:prstGeom prst="rect">
            <a:avLst/>
          </a:prstGeom>
          <a:noFill/>
          <a:ln>
            <a:noFill/>
          </a:ln>
        </p:spPr>
      </p:pic>
      <p:pic>
        <p:nvPicPr>
          <p:cNvPr id="92" name="Google Shape;92;g1530365fa97_0_544"/>
          <p:cNvPicPr preferRelativeResize="0"/>
          <p:nvPr/>
        </p:nvPicPr>
        <p:blipFill>
          <a:blip r:embed="rId6">
            <a:alphaModFix/>
          </a:blip>
          <a:stretch>
            <a:fillRect/>
          </a:stretch>
        </p:blipFill>
        <p:spPr>
          <a:xfrm>
            <a:off x="11082401" y="8255049"/>
            <a:ext cx="4167050" cy="1039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5350bad91f_0_477"/>
          <p:cNvPicPr preferRelativeResize="0"/>
          <p:nvPr/>
        </p:nvPicPr>
        <p:blipFill rotWithShape="1">
          <a:blip r:embed="rId4">
            <a:alphaModFix/>
          </a:blip>
          <a:srcRect b="31332" l="0" r="0" t="0"/>
          <a:stretch/>
        </p:blipFill>
        <p:spPr>
          <a:xfrm>
            <a:off x="7886872" y="1425002"/>
            <a:ext cx="1245628" cy="1108199"/>
          </a:xfrm>
          <a:prstGeom prst="rect">
            <a:avLst/>
          </a:prstGeom>
          <a:noFill/>
          <a:ln>
            <a:noFill/>
          </a:ln>
        </p:spPr>
      </p:pic>
      <p:pic>
        <p:nvPicPr>
          <p:cNvPr id="231" name="Google Shape;231;g15350bad91f_0_477"/>
          <p:cNvPicPr preferRelativeResize="0"/>
          <p:nvPr/>
        </p:nvPicPr>
        <p:blipFill>
          <a:blip r:embed="rId5">
            <a:alphaModFix/>
          </a:blip>
          <a:stretch>
            <a:fillRect/>
          </a:stretch>
        </p:blipFill>
        <p:spPr>
          <a:xfrm>
            <a:off x="784900" y="3332302"/>
            <a:ext cx="3185573" cy="2857499"/>
          </a:xfrm>
          <a:prstGeom prst="rect">
            <a:avLst/>
          </a:prstGeom>
          <a:noFill/>
          <a:ln>
            <a:noFill/>
          </a:ln>
        </p:spPr>
      </p:pic>
      <p:pic>
        <p:nvPicPr>
          <p:cNvPr id="232" name="Google Shape;232;g15350bad91f_0_477"/>
          <p:cNvPicPr preferRelativeResize="0"/>
          <p:nvPr/>
        </p:nvPicPr>
        <p:blipFill>
          <a:blip r:embed="rId6">
            <a:alphaModFix/>
          </a:blip>
          <a:stretch>
            <a:fillRect/>
          </a:stretch>
        </p:blipFill>
        <p:spPr>
          <a:xfrm>
            <a:off x="784901" y="7679050"/>
            <a:ext cx="3015675" cy="2705100"/>
          </a:xfrm>
          <a:prstGeom prst="rect">
            <a:avLst/>
          </a:prstGeom>
          <a:noFill/>
          <a:ln>
            <a:noFill/>
          </a:ln>
        </p:spPr>
      </p:pic>
      <p:sp>
        <p:nvSpPr>
          <p:cNvPr id="233" name="Google Shape;233;g15350bad91f_0_477"/>
          <p:cNvSpPr/>
          <p:nvPr/>
        </p:nvSpPr>
        <p:spPr>
          <a:xfrm>
            <a:off x="5720688" y="2589704"/>
            <a:ext cx="7807800" cy="4093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lnSpc>
                <a:spcPct val="142857"/>
              </a:lnSpc>
              <a:spcBef>
                <a:spcPts val="1800"/>
              </a:spcBef>
              <a:spcAft>
                <a:spcPts val="0"/>
              </a:spcAft>
              <a:buClr>
                <a:schemeClr val="dk1"/>
              </a:buClr>
              <a:buSzPts val="2200"/>
              <a:buFont typeface="Arial"/>
              <a:buNone/>
            </a:pPr>
            <a:r>
              <a:rPr lang="en-US" sz="3800">
                <a:solidFill>
                  <a:schemeClr val="dk1"/>
                </a:solidFill>
                <a:highlight>
                  <a:srgbClr val="D8E2F3"/>
                </a:highlight>
                <a:latin typeface="Calibri"/>
                <a:ea typeface="Calibri"/>
                <a:cs typeface="Calibri"/>
                <a:sym typeface="Calibri"/>
              </a:rPr>
              <a:t> </a:t>
            </a:r>
            <a:r>
              <a:rPr lang="en-US" sz="3600">
                <a:highlight>
                  <a:srgbClr val="D8E2F3"/>
                </a:highlight>
                <a:latin typeface="Calibri"/>
                <a:ea typeface="Calibri"/>
                <a:cs typeface="Calibri"/>
                <a:sym typeface="Calibri"/>
              </a:rPr>
              <a:t>arn:aws:s3:::</a:t>
            </a:r>
            <a:r>
              <a:rPr lang="en-US" sz="3600">
                <a:highlight>
                  <a:srgbClr val="D8E2F3"/>
                </a:highlight>
                <a:latin typeface="Calibri"/>
                <a:ea typeface="Calibri"/>
                <a:cs typeface="Calibri"/>
                <a:sym typeface="Calibri"/>
                <a:extLst>
                  <a:ext uri="http://customooxmlschemas.google.com/">
                    <go:slidesCustomData xmlns:go="http://customooxmlschemas.google.com/" textRoundtripDataId="1"/>
                  </a:ext>
                </a:extLst>
              </a:rPr>
              <a:t>esgf-world</a:t>
            </a:r>
            <a:endParaRPr sz="3600">
              <a:highlight>
                <a:srgbClr val="D8E2F3"/>
              </a:highlight>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latin typeface="Calibri"/>
                <a:ea typeface="Calibri"/>
                <a:cs typeface="Calibri"/>
                <a:sym typeface="Calibri"/>
                <a:hlinkClick r:id="rId7"/>
              </a:rPr>
              <a:t>AWS CLI</a:t>
            </a:r>
            <a:r>
              <a:rPr lang="en-US" sz="3600">
                <a:latin typeface="Calibri"/>
                <a:ea typeface="Calibri"/>
                <a:cs typeface="Calibri"/>
                <a:sym typeface="Calibri"/>
              </a:rPr>
              <a:t> Access aws s3 ls s3://esgf-world/ --no-sign-request</a:t>
            </a:r>
            <a:endParaRPr sz="36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latin typeface="Calibri"/>
                <a:ea typeface="Calibri"/>
                <a:cs typeface="Calibri"/>
                <a:sym typeface="Calibri"/>
                <a:hlinkClick r:id="rId8"/>
              </a:rPr>
              <a:t>https://esgf-world.s3.amazonaws.com/index.html</a:t>
            </a:r>
            <a:endParaRPr sz="3600">
              <a:latin typeface="Calibri"/>
              <a:ea typeface="Calibri"/>
              <a:cs typeface="Calibri"/>
              <a:sym typeface="Calibri"/>
            </a:endParaRPr>
          </a:p>
          <a:p>
            <a:pPr indent="0" lvl="0" marL="0" rtl="0" algn="l">
              <a:spcBef>
                <a:spcPts val="0"/>
              </a:spcBef>
              <a:spcAft>
                <a:spcPts val="0"/>
              </a:spcAft>
              <a:buNone/>
            </a:pPr>
            <a:r>
              <a:t/>
            </a:r>
            <a:endParaRPr sz="2800">
              <a:highlight>
                <a:srgbClr val="D8E2F3"/>
              </a:highlight>
            </a:endParaRPr>
          </a:p>
        </p:txBody>
      </p:sp>
      <p:sp>
        <p:nvSpPr>
          <p:cNvPr id="234" name="Google Shape;234;g15350bad91f_0_477"/>
          <p:cNvSpPr/>
          <p:nvPr/>
        </p:nvSpPr>
        <p:spPr>
          <a:xfrm>
            <a:off x="5720688" y="7292501"/>
            <a:ext cx="7807800" cy="4093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lnSpc>
                <a:spcPct val="142857"/>
              </a:lnSpc>
              <a:spcBef>
                <a:spcPts val="1800"/>
              </a:spcBef>
              <a:spcAft>
                <a:spcPts val="0"/>
              </a:spcAft>
              <a:buNone/>
            </a:pPr>
            <a:r>
              <a:rPr lang="en-US" sz="3800">
                <a:solidFill>
                  <a:schemeClr val="dk1"/>
                </a:solidFill>
                <a:highlight>
                  <a:srgbClr val="D8E2F3"/>
                </a:highlight>
                <a:latin typeface="Calibri"/>
                <a:ea typeface="Calibri"/>
                <a:cs typeface="Calibri"/>
                <a:sym typeface="Calibri"/>
              </a:rPr>
              <a:t> </a:t>
            </a:r>
            <a:r>
              <a:rPr lang="en-US" sz="3600">
                <a:highlight>
                  <a:srgbClr val="D8E2F3"/>
                </a:highlight>
                <a:latin typeface="Calibri"/>
                <a:ea typeface="Calibri"/>
                <a:cs typeface="Calibri"/>
                <a:sym typeface="Calibri"/>
              </a:rPr>
              <a:t>arn:aws:s3:::cmip6-pds</a:t>
            </a:r>
            <a:endParaRPr sz="3600">
              <a:highlight>
                <a:srgbClr val="D8E2F3"/>
              </a:highlight>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latin typeface="Calibri"/>
                <a:ea typeface="Calibri"/>
                <a:cs typeface="Calibri"/>
                <a:sym typeface="Calibri"/>
                <a:hlinkClick r:id="rId9"/>
              </a:rPr>
              <a:t>AWS CLI</a:t>
            </a:r>
            <a:r>
              <a:rPr lang="en-US" sz="3600">
                <a:latin typeface="Calibri"/>
                <a:ea typeface="Calibri"/>
                <a:cs typeface="Calibri"/>
                <a:sym typeface="Calibri"/>
              </a:rPr>
              <a:t> Access aws s3 ls s3://cmip6-pds --no-sign-request</a:t>
            </a:r>
            <a:endParaRPr sz="3600">
              <a:latin typeface="Calibri"/>
              <a:ea typeface="Calibri"/>
              <a:cs typeface="Calibri"/>
              <a:sym typeface="Calibri"/>
            </a:endParaRPr>
          </a:p>
          <a:p>
            <a:pPr indent="0" lvl="0" marL="0" rtl="0" algn="l">
              <a:spcBef>
                <a:spcPts val="0"/>
              </a:spcBef>
              <a:spcAft>
                <a:spcPts val="0"/>
              </a:spcAft>
              <a:buNone/>
            </a:pPr>
            <a:r>
              <a:t/>
            </a:r>
            <a:endParaRPr sz="3600">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latin typeface="Calibri"/>
                <a:ea typeface="Calibri"/>
                <a:cs typeface="Calibri"/>
                <a:sym typeface="Calibri"/>
                <a:hlinkClick r:id="rId10"/>
              </a:rPr>
              <a:t>https://cmip6-pds.s3.amazonaws.com/index.html#CMIP6/</a:t>
            </a:r>
            <a:endParaRPr sz="3600">
              <a:latin typeface="Calibri"/>
              <a:ea typeface="Calibri"/>
              <a:cs typeface="Calibri"/>
              <a:sym typeface="Calibri"/>
            </a:endParaRPr>
          </a:p>
          <a:p>
            <a:pPr indent="0" lvl="0" marL="0" rtl="0" algn="l">
              <a:spcBef>
                <a:spcPts val="0"/>
              </a:spcBef>
              <a:spcAft>
                <a:spcPts val="0"/>
              </a:spcAft>
              <a:buNone/>
            </a:pPr>
            <a:r>
              <a:t/>
            </a:r>
            <a:endParaRPr sz="2800">
              <a:highlight>
                <a:srgbClr val="D8E2F3"/>
              </a:highlight>
            </a:endParaRPr>
          </a:p>
        </p:txBody>
      </p:sp>
      <p:sp>
        <p:nvSpPr>
          <p:cNvPr id="235" name="Google Shape;235;g15350bad91f_0_477"/>
          <p:cNvSpPr txBox="1"/>
          <p:nvPr/>
        </p:nvSpPr>
        <p:spPr>
          <a:xfrm>
            <a:off x="9044322" y="1782353"/>
            <a:ext cx="4012800" cy="8004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US" sz="2800"/>
              <a:t>CMIP6 S3 bucket</a:t>
            </a:r>
            <a:endParaRPr sz="2800"/>
          </a:p>
        </p:txBody>
      </p:sp>
      <p:pic>
        <p:nvPicPr>
          <p:cNvPr id="236" name="Google Shape;236;g15350bad91f_0_477"/>
          <p:cNvPicPr preferRelativeResize="0"/>
          <p:nvPr/>
        </p:nvPicPr>
        <p:blipFill>
          <a:blip r:embed="rId11">
            <a:alphaModFix/>
          </a:blip>
          <a:stretch>
            <a:fillRect/>
          </a:stretch>
        </p:blipFill>
        <p:spPr>
          <a:xfrm>
            <a:off x="18272924" y="1322025"/>
            <a:ext cx="1519033" cy="1362600"/>
          </a:xfrm>
          <a:prstGeom prst="rect">
            <a:avLst/>
          </a:prstGeom>
          <a:noFill/>
          <a:ln>
            <a:noFill/>
          </a:ln>
        </p:spPr>
      </p:pic>
      <p:pic>
        <p:nvPicPr>
          <p:cNvPr id="237" name="Google Shape;237;g15350bad91f_0_477"/>
          <p:cNvPicPr preferRelativeResize="0"/>
          <p:nvPr/>
        </p:nvPicPr>
        <p:blipFill>
          <a:blip r:embed="rId12">
            <a:alphaModFix/>
          </a:blip>
          <a:stretch>
            <a:fillRect/>
          </a:stretch>
        </p:blipFill>
        <p:spPr>
          <a:xfrm>
            <a:off x="17438736" y="1375125"/>
            <a:ext cx="936814" cy="999425"/>
          </a:xfrm>
          <a:prstGeom prst="rect">
            <a:avLst/>
          </a:prstGeom>
          <a:noFill/>
          <a:ln>
            <a:noFill/>
          </a:ln>
        </p:spPr>
      </p:pic>
      <p:sp>
        <p:nvSpPr>
          <p:cNvPr id="238" name="Google Shape;238;g15350bad91f_0_477"/>
          <p:cNvSpPr/>
          <p:nvPr/>
        </p:nvSpPr>
        <p:spPr>
          <a:xfrm>
            <a:off x="14521100" y="2582750"/>
            <a:ext cx="8458800" cy="4710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rPr lang="en-US" sz="3600">
                <a:solidFill>
                  <a:schemeClr val="dk1"/>
                </a:solidFill>
                <a:highlight>
                  <a:srgbClr val="D8E2F3"/>
                </a:highlight>
                <a:latin typeface="Calibri"/>
                <a:ea typeface="Calibri"/>
                <a:cs typeface="Calibri"/>
                <a:sym typeface="Calibri"/>
              </a:rPr>
              <a:t>Intake-esm catalog </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highlight>
                  <a:srgbClr val="D8E2F3"/>
                </a:highlight>
                <a:latin typeface="Calibri"/>
                <a:ea typeface="Calibri"/>
                <a:cs typeface="Calibri"/>
                <a:sym typeface="Calibri"/>
                <a:hlinkClick r:id="rId13"/>
              </a:rPr>
              <a:t>https://cmip6-nc.s3.amazonaws.com/esgf-world.csv.gz</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a:solidFill>
                  <a:schemeClr val="dk1"/>
                </a:solidFill>
                <a:highlight>
                  <a:srgbClr val="D8E2F3"/>
                </a:highlight>
                <a:latin typeface="Calibri"/>
                <a:ea typeface="Calibri"/>
                <a:cs typeface="Calibri"/>
                <a:sym typeface="Calibri"/>
              </a:rPr>
              <a:t>THREDDS catalog</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highlight>
                  <a:srgbClr val="D8E2F3"/>
                </a:highlight>
                <a:latin typeface="Calibri"/>
                <a:ea typeface="Calibri"/>
                <a:cs typeface="Calibri"/>
                <a:sym typeface="Calibri"/>
                <a:hlinkClick r:id="rId14"/>
              </a:rPr>
              <a:t>https://aws-cloudnode.esgf.io/thredds/catalog/catalog.html</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a:solidFill>
                  <a:schemeClr val="dk1"/>
                </a:solidFill>
                <a:highlight>
                  <a:srgbClr val="D8E2F3"/>
                </a:highlight>
                <a:latin typeface="Calibri"/>
                <a:ea typeface="Calibri"/>
                <a:cs typeface="Calibri"/>
                <a:sym typeface="Calibri"/>
                <a:extLst>
                  <a:ext uri="http://customooxmlschemas.google.com/">
                    <go:slidesCustomData xmlns:go="http://customooxmlschemas.google.com/" textRoundtripDataId="2"/>
                  </a:ext>
                </a:extLst>
              </a:rPr>
              <a:t>SpatioTemporal Asset Catalogs (STAC) underway</a:t>
            </a:r>
            <a:r>
              <a:rPr lang="en-US" sz="3800" u="sng">
                <a:solidFill>
                  <a:schemeClr val="hlink"/>
                </a:solidFill>
                <a:highlight>
                  <a:srgbClr val="D8E2F3"/>
                </a:highlight>
                <a:latin typeface="Calibri"/>
                <a:ea typeface="Calibri"/>
                <a:cs typeface="Calibri"/>
                <a:sym typeface="Calibri"/>
                <a:hlinkClick r:id="rId15"/>
                <a:extLst>
                  <a:ext uri="http://customooxmlschemas.google.com/">
                    <go:slidesCustomData xmlns:go="http://customooxmlschemas.google.com/" textRoundtripDataId="3"/>
                  </a:ext>
                </a:extLst>
              </a:rPr>
              <a:t> </a:t>
            </a:r>
            <a:endParaRPr sz="2800">
              <a:highlight>
                <a:srgbClr val="D8E2F3"/>
              </a:highlight>
            </a:endParaRPr>
          </a:p>
        </p:txBody>
      </p:sp>
      <p:sp>
        <p:nvSpPr>
          <p:cNvPr id="239" name="Google Shape;239;g15350bad91f_0_477"/>
          <p:cNvSpPr/>
          <p:nvPr/>
        </p:nvSpPr>
        <p:spPr>
          <a:xfrm>
            <a:off x="14534300" y="7792300"/>
            <a:ext cx="8458800" cy="304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a:solidFill>
                  <a:schemeClr val="dk1"/>
                </a:solidFill>
                <a:highlight>
                  <a:srgbClr val="D8E2F3"/>
                </a:highlight>
                <a:latin typeface="Calibri"/>
                <a:ea typeface="Calibri"/>
                <a:cs typeface="Calibri"/>
                <a:sym typeface="Calibri"/>
              </a:rPr>
              <a:t>Intake-esm catalog </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u="sng">
                <a:solidFill>
                  <a:schemeClr val="hlink"/>
                </a:solidFill>
                <a:highlight>
                  <a:srgbClr val="D8E2F3"/>
                </a:highlight>
                <a:latin typeface="Calibri"/>
                <a:ea typeface="Calibri"/>
                <a:cs typeface="Calibri"/>
                <a:sym typeface="Calibri"/>
                <a:hlinkClick r:id="rId16"/>
              </a:rPr>
              <a:t>https://cmip6-pds.s3.amazonaws.com/pangeo-cmip6.csv</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rPr lang="en-US" sz="3600">
                <a:solidFill>
                  <a:schemeClr val="dk1"/>
                </a:solidFill>
                <a:highlight>
                  <a:srgbClr val="D8E2F3"/>
                </a:highlight>
                <a:latin typeface="Calibri"/>
                <a:ea typeface="Calibri"/>
                <a:cs typeface="Calibri"/>
                <a:sym typeface="Calibri"/>
              </a:rPr>
              <a:t>STAC catalogs underway</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t/>
            </a:r>
            <a:endParaRPr sz="36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t/>
            </a:r>
            <a:endParaRPr sz="3800">
              <a:solidFill>
                <a:schemeClr val="dk1"/>
              </a:solidFill>
              <a:highlight>
                <a:srgbClr val="D8E2F3"/>
              </a:highlight>
              <a:latin typeface="Calibri"/>
              <a:ea typeface="Calibri"/>
              <a:cs typeface="Calibri"/>
              <a:sym typeface="Calibri"/>
            </a:endParaRPr>
          </a:p>
          <a:p>
            <a:pPr indent="0" lvl="0" marL="0" rtl="0" algn="l">
              <a:spcBef>
                <a:spcPts val="0"/>
              </a:spcBef>
              <a:spcAft>
                <a:spcPts val="0"/>
              </a:spcAft>
              <a:buNone/>
            </a:pPr>
            <a:r>
              <a:t/>
            </a:r>
            <a:endParaRPr sz="2800">
              <a:highlight>
                <a:srgbClr val="D8E2F3"/>
              </a:highlight>
            </a:endParaRPr>
          </a:p>
        </p:txBody>
      </p:sp>
      <p:sp>
        <p:nvSpPr>
          <p:cNvPr id="240" name="Google Shape;240;g15350bad91f_0_477"/>
          <p:cNvSpPr txBox="1"/>
          <p:nvPr/>
        </p:nvSpPr>
        <p:spPr>
          <a:xfrm>
            <a:off x="356725" y="11568575"/>
            <a:ext cx="14542800" cy="5850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t/>
            </a:r>
            <a:endParaRPr/>
          </a:p>
        </p:txBody>
      </p:sp>
      <p:sp>
        <p:nvSpPr>
          <p:cNvPr id="241" name="Google Shape;241;g15350bad91f_0_477"/>
          <p:cNvSpPr/>
          <p:nvPr/>
        </p:nvSpPr>
        <p:spPr>
          <a:xfrm>
            <a:off x="1497250" y="11873400"/>
            <a:ext cx="21984600" cy="892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rPr lang="en-US" sz="3800">
                <a:latin typeface="Calibri"/>
                <a:ea typeface="Calibri"/>
                <a:cs typeface="Calibri"/>
                <a:sym typeface="Calibri"/>
              </a:rPr>
              <a:t>Checkout the  </a:t>
            </a:r>
            <a:r>
              <a:rPr lang="en-US" sz="3800" u="sng">
                <a:solidFill>
                  <a:schemeClr val="hlink"/>
                </a:solidFill>
                <a:latin typeface="Calibri"/>
                <a:ea typeface="Calibri"/>
                <a:cs typeface="Calibri"/>
                <a:sym typeface="Calibri"/>
                <a:hlinkClick r:id="rId17"/>
                <a:extLst>
                  <a:ext uri="http://customooxmlschemas.google.com/">
                    <go:slidesCustomData xmlns:go="http://customooxmlschemas.google.com/" textRoundtripDataId="4"/>
                  </a:ext>
                </a:extLst>
              </a:rPr>
              <a:t>CMIP6 registry in AWS</a:t>
            </a:r>
            <a:r>
              <a:rPr lang="en-US" sz="3800">
                <a:latin typeface="Calibri"/>
                <a:ea typeface="Calibri"/>
                <a:cs typeface="Calibri"/>
                <a:sym typeface="Calibri"/>
              </a:rPr>
              <a:t> to read more information, including CMIP6 data citations.</a:t>
            </a:r>
            <a:endParaRPr sz="3800">
              <a:latin typeface="Calibri"/>
              <a:ea typeface="Calibri"/>
              <a:cs typeface="Calibri"/>
              <a:sym typeface="Calibri"/>
            </a:endParaRPr>
          </a:p>
        </p:txBody>
      </p:sp>
      <p:cxnSp>
        <p:nvCxnSpPr>
          <p:cNvPr id="242" name="Google Shape;242;g15350bad91f_0_477"/>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243" name="Google Shape;243;g15350bad91f_0_477"/>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50292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Democratizing access to climate model output </a:t>
            </a:r>
            <a:endParaRPr sz="6000">
              <a:solidFill>
                <a:srgbClr val="1C4587"/>
              </a:solidFill>
              <a:latin typeface="Calibri"/>
              <a:ea typeface="Calibri"/>
              <a:cs typeface="Calibri"/>
              <a:sym typeface="Calibri"/>
            </a:endParaRPr>
          </a:p>
        </p:txBody>
      </p:sp>
      <p:sp>
        <p:nvSpPr>
          <p:cNvPr id="244" name="Google Shape;244;g15350bad91f_0_477"/>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5350bad91f_0_990"/>
          <p:cNvSpPr txBox="1"/>
          <p:nvPr>
            <p:ph type="title"/>
          </p:nvPr>
        </p:nvSpPr>
        <p:spPr>
          <a:xfrm>
            <a:off x="2037800" y="5262375"/>
            <a:ext cx="20965800" cy="3417900"/>
          </a:xfrm>
          <a:prstGeom prst="rect">
            <a:avLst/>
          </a:prstGeom>
        </p:spPr>
        <p:txBody>
          <a:bodyPr anchorCtr="0" anchor="t" bIns="243800" lIns="243800" spcFirstLastPara="1" rIns="243800" wrap="square" tIns="243800">
            <a:normAutofit/>
          </a:bodyPr>
          <a:lstStyle/>
          <a:p>
            <a:pPr indent="0" lvl="0" marL="0" rtl="0" algn="l">
              <a:spcBef>
                <a:spcPts val="0"/>
              </a:spcBef>
              <a:spcAft>
                <a:spcPts val="0"/>
              </a:spcAft>
              <a:buNone/>
            </a:pPr>
            <a:r>
              <a:rPr b="1" lang="en-US" sz="7100"/>
              <a:t>Drive data publication infrastructure in the cloud. </a:t>
            </a:r>
            <a:endParaRPr b="1" sz="7100"/>
          </a:p>
        </p:txBody>
      </p:sp>
      <p:sp>
        <p:nvSpPr>
          <p:cNvPr id="250" name="Google Shape;250;g15350bad91f_0_99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g15350bad91f_0_990"/>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15350bad91f_0_198"/>
          <p:cNvPicPr preferRelativeResize="0"/>
          <p:nvPr/>
        </p:nvPicPr>
        <p:blipFill rotWithShape="1">
          <a:blip r:embed="rId3">
            <a:alphaModFix/>
          </a:blip>
          <a:srcRect b="0" l="0" r="0" t="0"/>
          <a:stretch/>
        </p:blipFill>
        <p:spPr>
          <a:xfrm>
            <a:off x="2101030" y="2442282"/>
            <a:ext cx="20073036" cy="7615381"/>
          </a:xfrm>
          <a:prstGeom prst="rect">
            <a:avLst/>
          </a:prstGeom>
          <a:noFill/>
          <a:ln>
            <a:noFill/>
          </a:ln>
        </p:spPr>
      </p:pic>
      <p:sp>
        <p:nvSpPr>
          <p:cNvPr id="258" name="Google Shape;258;g15350bad91f_0_198"/>
          <p:cNvSpPr txBox="1"/>
          <p:nvPr/>
        </p:nvSpPr>
        <p:spPr>
          <a:xfrm>
            <a:off x="15717606" y="10057665"/>
            <a:ext cx="7266600" cy="6156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ESGF Dashboard: </a:t>
            </a:r>
            <a:r>
              <a:rPr b="0" i="0" lang="en-US" sz="2800" u="sng" cap="none" strike="noStrike">
                <a:solidFill>
                  <a:srgbClr val="000000"/>
                </a:solidFill>
                <a:latin typeface="Arial"/>
                <a:ea typeface="Arial"/>
                <a:cs typeface="Arial"/>
                <a:sym typeface="Arial"/>
                <a:hlinkClick r:id="rId4">
                  <a:extLst>
                    <a:ext uri="{A12FA001-AC4F-418D-AE19-62706E023703}">
                      <ahyp:hlinkClr val="tx"/>
                    </a:ext>
                  </a:extLst>
                </a:hlinkClick>
              </a:rPr>
              <a:t>http://esgf-ui.cmcc.it</a:t>
            </a:r>
            <a:r>
              <a:rPr b="0" i="0" lang="en-US" sz="2800" u="none" cap="none" strike="noStrike">
                <a:solidFill>
                  <a:srgbClr val="000000"/>
                </a:solidFill>
                <a:latin typeface="Arial"/>
                <a:ea typeface="Arial"/>
                <a:cs typeface="Arial"/>
                <a:sym typeface="Arial"/>
              </a:rPr>
              <a:t>  </a:t>
            </a:r>
            <a:endParaRPr sz="2800"/>
          </a:p>
        </p:txBody>
      </p:sp>
      <p:pic>
        <p:nvPicPr>
          <p:cNvPr id="259" name="Google Shape;259;g15350bad91f_0_198"/>
          <p:cNvPicPr preferRelativeResize="0"/>
          <p:nvPr/>
        </p:nvPicPr>
        <p:blipFill>
          <a:blip r:embed="rId5">
            <a:alphaModFix/>
          </a:blip>
          <a:stretch>
            <a:fillRect/>
          </a:stretch>
        </p:blipFill>
        <p:spPr>
          <a:xfrm>
            <a:off x="8644525" y="6051225"/>
            <a:ext cx="6306074" cy="3879599"/>
          </a:xfrm>
          <a:prstGeom prst="rect">
            <a:avLst/>
          </a:prstGeom>
          <a:noFill/>
          <a:ln>
            <a:noFill/>
          </a:ln>
        </p:spPr>
      </p:pic>
      <p:pic>
        <p:nvPicPr>
          <p:cNvPr id="260" name="Google Shape;260;g15350bad91f_0_198"/>
          <p:cNvPicPr preferRelativeResize="0"/>
          <p:nvPr/>
        </p:nvPicPr>
        <p:blipFill>
          <a:blip r:embed="rId6">
            <a:alphaModFix/>
          </a:blip>
          <a:stretch>
            <a:fillRect/>
          </a:stretch>
        </p:blipFill>
        <p:spPr>
          <a:xfrm>
            <a:off x="15521875" y="6126500"/>
            <a:ext cx="6601252" cy="3632301"/>
          </a:xfrm>
          <a:prstGeom prst="rect">
            <a:avLst/>
          </a:prstGeom>
          <a:noFill/>
          <a:ln>
            <a:noFill/>
          </a:ln>
        </p:spPr>
      </p:pic>
      <p:sp>
        <p:nvSpPr>
          <p:cNvPr id="261" name="Google Shape;261;g15350bad91f_0_198"/>
          <p:cNvSpPr/>
          <p:nvPr/>
        </p:nvSpPr>
        <p:spPr>
          <a:xfrm>
            <a:off x="3920875" y="10885025"/>
            <a:ext cx="17113200" cy="259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5029200" rtl="0" algn="l">
              <a:spcBef>
                <a:spcPts val="0"/>
              </a:spcBef>
              <a:spcAft>
                <a:spcPts val="0"/>
              </a:spcAft>
              <a:buNone/>
            </a:pPr>
            <a:r>
              <a:rPr b="1" lang="en-US" sz="3600"/>
              <a:t>Challenge and </a:t>
            </a:r>
            <a:r>
              <a:rPr b="1" lang="en-US" sz="3600"/>
              <a:t>opportunity</a:t>
            </a:r>
            <a:endParaRPr b="1" sz="3600"/>
          </a:p>
          <a:p>
            <a:pPr indent="0" lvl="0" marL="5029200" rtl="0" algn="l">
              <a:spcBef>
                <a:spcPts val="0"/>
              </a:spcBef>
              <a:spcAft>
                <a:spcPts val="0"/>
              </a:spcAft>
              <a:buNone/>
            </a:pPr>
            <a:r>
              <a:t/>
            </a:r>
            <a:endParaRPr sz="3600"/>
          </a:p>
          <a:p>
            <a:pPr indent="457200" lvl="0" marL="2286000" rtl="0" algn="l">
              <a:spcBef>
                <a:spcPts val="0"/>
              </a:spcBef>
              <a:spcAft>
                <a:spcPts val="0"/>
              </a:spcAft>
              <a:buNone/>
            </a:pPr>
            <a:r>
              <a:rPr lang="en-US" sz="3600">
                <a:solidFill>
                  <a:srgbClr val="BD2036"/>
                </a:solidFill>
              </a:rPr>
              <a:t>Accelerate research -&gt;Collaborate-&gt;</a:t>
            </a:r>
            <a:r>
              <a:rPr lang="en-US" sz="3600">
                <a:solidFill>
                  <a:srgbClr val="BD2036"/>
                </a:solidFill>
              </a:rPr>
              <a:t> Diversify the audience</a:t>
            </a:r>
            <a:endParaRPr sz="3600">
              <a:solidFill>
                <a:srgbClr val="BD2036"/>
              </a:solidFill>
            </a:endParaRPr>
          </a:p>
          <a:p>
            <a:pPr indent="0" lvl="1" marL="0" rtl="0" algn="l">
              <a:lnSpc>
                <a:spcPct val="95000"/>
              </a:lnSpc>
              <a:spcBef>
                <a:spcPts val="1400"/>
              </a:spcBef>
              <a:spcAft>
                <a:spcPts val="0"/>
              </a:spcAft>
              <a:buClr>
                <a:schemeClr val="dk1"/>
              </a:buClr>
              <a:buSzPts val="7400"/>
              <a:buFont typeface="Arial"/>
              <a:buNone/>
            </a:pPr>
            <a:r>
              <a:rPr lang="en-US" sz="4800">
                <a:solidFill>
                  <a:schemeClr val="dk1"/>
                </a:solidFill>
                <a:latin typeface="Calibri"/>
                <a:ea typeface="Calibri"/>
                <a:cs typeface="Calibri"/>
                <a:sym typeface="Calibri"/>
              </a:rPr>
              <a:t>   Towards a more accessible, discoverable data holding in the cloud. </a:t>
            </a:r>
            <a:endParaRPr sz="4800">
              <a:solidFill>
                <a:schemeClr val="dk1"/>
              </a:solidFill>
              <a:latin typeface="Calibri"/>
              <a:ea typeface="Calibri"/>
              <a:cs typeface="Calibri"/>
              <a:sym typeface="Calibri"/>
            </a:endParaRPr>
          </a:p>
          <a:p>
            <a:pPr indent="457200" lvl="0" marL="2286000" rtl="0" algn="l">
              <a:spcBef>
                <a:spcPts val="0"/>
              </a:spcBef>
              <a:spcAft>
                <a:spcPts val="0"/>
              </a:spcAft>
              <a:buNone/>
            </a:pPr>
            <a:r>
              <a:t/>
            </a:r>
            <a:endParaRPr sz="3600">
              <a:solidFill>
                <a:srgbClr val="BD2036"/>
              </a:solidFill>
            </a:endParaRPr>
          </a:p>
          <a:p>
            <a:pPr indent="457200" lvl="0" marL="4572000" rtl="0" algn="l">
              <a:spcBef>
                <a:spcPts val="0"/>
              </a:spcBef>
              <a:spcAft>
                <a:spcPts val="0"/>
              </a:spcAft>
              <a:buNone/>
            </a:pPr>
            <a:r>
              <a:t/>
            </a:r>
            <a:endParaRPr sz="3600"/>
          </a:p>
        </p:txBody>
      </p:sp>
      <p:cxnSp>
        <p:nvCxnSpPr>
          <p:cNvPr id="262" name="Google Shape;262;g15350bad91f_0_198"/>
          <p:cNvCxnSpPr/>
          <p:nvPr/>
        </p:nvCxnSpPr>
        <p:spPr>
          <a:xfrm flipH="1" rot="10800000">
            <a:off x="772350" y="114747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263" name="Google Shape;263;g15350bad91f_0_198"/>
          <p:cNvSpPr txBox="1"/>
          <p:nvPr/>
        </p:nvSpPr>
        <p:spPr>
          <a:xfrm>
            <a:off x="-188425" y="74875"/>
            <a:ext cx="24275100" cy="9852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US" sz="5200">
                <a:solidFill>
                  <a:srgbClr val="1C4587"/>
                </a:solidFill>
                <a:highlight>
                  <a:schemeClr val="lt1"/>
                </a:highlight>
                <a:latin typeface="Calibri"/>
                <a:ea typeface="Calibri"/>
                <a:cs typeface="Calibri"/>
                <a:sym typeface="Calibri"/>
              </a:rPr>
              <a:t>Earth System Grid Federation(ESGF)- A globally distributed archive of climate data</a:t>
            </a:r>
            <a:endParaRPr sz="5200">
              <a:solidFill>
                <a:srgbClr val="1C4587"/>
              </a:solidFill>
              <a:latin typeface="Calibri"/>
              <a:ea typeface="Calibri"/>
              <a:cs typeface="Calibri"/>
              <a:sym typeface="Calibri"/>
            </a:endParaRPr>
          </a:p>
        </p:txBody>
      </p:sp>
      <p:sp>
        <p:nvSpPr>
          <p:cNvPr id="264" name="Google Shape;264;g15350bad91f_0_198"/>
          <p:cNvSpPr txBox="1"/>
          <p:nvPr>
            <p:ph idx="12" type="sldNum"/>
          </p:nvPr>
        </p:nvSpPr>
        <p:spPr>
          <a:xfrm>
            <a:off x="22818090" y="12666269"/>
            <a:ext cx="1463100" cy="1050000"/>
          </a:xfrm>
          <a:prstGeom prst="rect">
            <a:avLst/>
          </a:prstGeom>
        </p:spPr>
        <p:txBody>
          <a:bodyPr anchorCtr="0" anchor="t"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g15350bad91f_0_198"/>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g1530365fa97_0_983"/>
          <p:cNvGrpSpPr/>
          <p:nvPr/>
        </p:nvGrpSpPr>
        <p:grpSpPr>
          <a:xfrm>
            <a:off x="950852" y="3448746"/>
            <a:ext cx="22160250" cy="5122182"/>
            <a:chOff x="3036" y="1107156"/>
            <a:chExt cx="11080125" cy="2561091"/>
          </a:xfrm>
        </p:grpSpPr>
        <p:sp>
          <p:nvSpPr>
            <p:cNvPr id="272" name="Google Shape;272;g1530365fa97_0_983"/>
            <p:cNvSpPr/>
            <p:nvPr/>
          </p:nvSpPr>
          <p:spPr>
            <a:xfrm>
              <a:off x="859262" y="1164296"/>
              <a:ext cx="1157700" cy="1157700"/>
            </a:xfrm>
            <a:prstGeom prst="rect">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3" name="Google Shape;273;g1530365fa97_0_983"/>
            <p:cNvSpPr/>
            <p:nvPr/>
          </p:nvSpPr>
          <p:spPr>
            <a:xfrm>
              <a:off x="3036" y="2388583"/>
              <a:ext cx="3307500" cy="496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4" name="Google Shape;274;g1530365fa97_0_983"/>
            <p:cNvSpPr txBox="1"/>
            <p:nvPr/>
          </p:nvSpPr>
          <p:spPr>
            <a:xfrm>
              <a:off x="3036" y="2388583"/>
              <a:ext cx="3307500" cy="49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Platforms and systems administration</a:t>
              </a:r>
              <a:endParaRPr sz="2800"/>
            </a:p>
          </p:txBody>
        </p:sp>
        <p:sp>
          <p:nvSpPr>
            <p:cNvPr id="275" name="Google Shape;275;g1530365fa97_0_983"/>
            <p:cNvSpPr/>
            <p:nvPr/>
          </p:nvSpPr>
          <p:spPr>
            <a:xfrm>
              <a:off x="3036" y="2935647"/>
              <a:ext cx="3307500" cy="73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6" name="Google Shape;276;g1530365fa97_0_983"/>
            <p:cNvSpPr txBox="1"/>
            <p:nvPr/>
          </p:nvSpPr>
          <p:spPr>
            <a:xfrm>
              <a:off x="3036" y="2935647"/>
              <a:ext cx="3307500" cy="7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Modular, scalable architecture: Containers, Kubernetes</a:t>
              </a:r>
              <a:endParaRPr sz="2800"/>
            </a:p>
            <a:p>
              <a:pPr indent="0" lvl="0" marL="0" marR="0" rtl="0" algn="l">
                <a:lnSpc>
                  <a:spcPct val="100000"/>
                </a:lnSpc>
                <a:spcBef>
                  <a:spcPts val="100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Embrace infrastructure-as-code approach</a:t>
              </a:r>
              <a:endParaRPr sz="2800"/>
            </a:p>
          </p:txBody>
        </p:sp>
        <p:sp>
          <p:nvSpPr>
            <p:cNvPr id="277" name="Google Shape;277;g1530365fa97_0_983"/>
            <p:cNvSpPr/>
            <p:nvPr/>
          </p:nvSpPr>
          <p:spPr>
            <a:xfrm>
              <a:off x="4465985" y="1150011"/>
              <a:ext cx="1157700" cy="1157700"/>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8" name="Google Shape;278;g1530365fa97_0_983"/>
            <p:cNvSpPr/>
            <p:nvPr/>
          </p:nvSpPr>
          <p:spPr>
            <a:xfrm>
              <a:off x="3889349" y="2388583"/>
              <a:ext cx="3307500" cy="496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79" name="Google Shape;279;g1530365fa97_0_983"/>
            <p:cNvSpPr txBox="1"/>
            <p:nvPr/>
          </p:nvSpPr>
          <p:spPr>
            <a:xfrm>
              <a:off x="3889349" y="2388583"/>
              <a:ext cx="3307500" cy="49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Search services</a:t>
              </a:r>
              <a:endParaRPr sz="2800"/>
            </a:p>
          </p:txBody>
        </p:sp>
        <p:sp>
          <p:nvSpPr>
            <p:cNvPr id="280" name="Google Shape;280;g1530365fa97_0_983"/>
            <p:cNvSpPr/>
            <p:nvPr/>
          </p:nvSpPr>
          <p:spPr>
            <a:xfrm>
              <a:off x="3889349" y="2935647"/>
              <a:ext cx="3307500" cy="73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1" name="Google Shape;281;g1530365fa97_0_983"/>
            <p:cNvSpPr txBox="1"/>
            <p:nvPr/>
          </p:nvSpPr>
          <p:spPr>
            <a:xfrm>
              <a:off x="3889349" y="2935647"/>
              <a:ext cx="3307500" cy="7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Modernise, centralise and simplify</a:t>
              </a:r>
              <a:endParaRPr sz="2800"/>
            </a:p>
            <a:p>
              <a:pPr indent="0" lvl="0" marL="0" marR="0" rtl="0" algn="l">
                <a:lnSpc>
                  <a:spcPct val="100000"/>
                </a:lnSpc>
                <a:spcBef>
                  <a:spcPts val="100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Use community standards: STAC</a:t>
              </a:r>
              <a:endParaRPr sz="2800"/>
            </a:p>
          </p:txBody>
        </p:sp>
        <p:sp>
          <p:nvSpPr>
            <p:cNvPr id="282" name="Google Shape;282;g1530365fa97_0_983"/>
            <p:cNvSpPr/>
            <p:nvPr/>
          </p:nvSpPr>
          <p:spPr>
            <a:xfrm>
              <a:off x="8435530" y="1107156"/>
              <a:ext cx="1157700" cy="1157700"/>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3" name="Google Shape;283;g1530365fa97_0_983"/>
            <p:cNvSpPr/>
            <p:nvPr/>
          </p:nvSpPr>
          <p:spPr>
            <a:xfrm>
              <a:off x="7775661" y="2388583"/>
              <a:ext cx="3307500" cy="4962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4" name="Google Shape;284;g1530365fa97_0_983"/>
            <p:cNvSpPr txBox="1"/>
            <p:nvPr/>
          </p:nvSpPr>
          <p:spPr>
            <a:xfrm>
              <a:off x="7775661" y="2388583"/>
              <a:ext cx="3307500" cy="49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2"/>
                  </a:solidFill>
                  <a:latin typeface="Calibri"/>
                  <a:ea typeface="Calibri"/>
                  <a:cs typeface="Calibri"/>
                  <a:sym typeface="Calibri"/>
                </a:rPr>
                <a:t>ID Management and Access Entitlement</a:t>
              </a:r>
              <a:endParaRPr sz="2800"/>
            </a:p>
          </p:txBody>
        </p:sp>
        <p:sp>
          <p:nvSpPr>
            <p:cNvPr id="285" name="Google Shape;285;g1530365fa97_0_983"/>
            <p:cNvSpPr/>
            <p:nvPr/>
          </p:nvSpPr>
          <p:spPr>
            <a:xfrm>
              <a:off x="7775661" y="2935647"/>
              <a:ext cx="3307500" cy="732600"/>
            </a:xfrm>
            <a:prstGeom prst="rect">
              <a:avLst/>
            </a:prstGeom>
            <a:no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286" name="Google Shape;286;g1530365fa97_0_983"/>
            <p:cNvSpPr txBox="1"/>
            <p:nvPr/>
          </p:nvSpPr>
          <p:spPr>
            <a:xfrm>
              <a:off x="7775661" y="2935647"/>
              <a:ext cx="3307500" cy="732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Modernise, centralise and simplify</a:t>
              </a:r>
              <a:endParaRPr sz="2800"/>
            </a:p>
            <a:p>
              <a:pPr indent="0" lvl="0" marL="0" marR="0" rtl="0" algn="l">
                <a:lnSpc>
                  <a:spcPct val="100000"/>
                </a:lnSpc>
                <a:spcBef>
                  <a:spcPts val="1000"/>
                </a:spcBef>
                <a:spcAft>
                  <a:spcPts val="0"/>
                </a:spcAft>
                <a:buClr>
                  <a:srgbClr val="000000"/>
                </a:buClr>
                <a:buSzPts val="2800"/>
                <a:buFont typeface="Arial"/>
                <a:buNone/>
              </a:pPr>
              <a:r>
                <a:rPr b="0" i="0" lang="en-US" sz="2800" u="none" cap="none" strike="noStrike">
                  <a:solidFill>
                    <a:schemeClr val="dk2"/>
                  </a:solidFill>
                  <a:latin typeface="Calibri"/>
                  <a:ea typeface="Calibri"/>
                  <a:cs typeface="Calibri"/>
                  <a:sym typeface="Calibri"/>
                </a:rPr>
                <a:t>Use industry standards: OpenID Connect / OAuth 2.0</a:t>
              </a:r>
              <a:endParaRPr sz="2800"/>
            </a:p>
          </p:txBody>
        </p:sp>
      </p:grpSp>
      <p:grpSp>
        <p:nvGrpSpPr>
          <p:cNvPr id="287" name="Google Shape;287;g1530365fa97_0_983"/>
          <p:cNvGrpSpPr/>
          <p:nvPr/>
        </p:nvGrpSpPr>
        <p:grpSpPr>
          <a:xfrm>
            <a:off x="0" y="12789112"/>
            <a:ext cx="24384000" cy="928124"/>
            <a:chOff x="0" y="6394556"/>
            <a:chExt cx="12192000" cy="464062"/>
          </a:xfrm>
        </p:grpSpPr>
        <p:sp>
          <p:nvSpPr>
            <p:cNvPr id="288" name="Google Shape;288;g1530365fa97_0_983"/>
            <p:cNvSpPr/>
            <p:nvPr/>
          </p:nvSpPr>
          <p:spPr>
            <a:xfrm>
              <a:off x="0" y="6394556"/>
              <a:ext cx="12192000" cy="463500"/>
            </a:xfrm>
            <a:prstGeom prst="roundRect">
              <a:avLst>
                <a:gd fmla="val 16667" name="adj"/>
              </a:avLst>
            </a:prstGeom>
            <a:solidFill>
              <a:schemeClr val="accent5"/>
            </a:solid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Calibri"/>
                  <a:ea typeface="Calibri"/>
                  <a:cs typeface="Calibri"/>
                  <a:sym typeface="Calibri"/>
                </a:rPr>
                <a:t> IS-ENES3 has received funding from the European Union’s Horizon 2020 research and innovation programme under grant agreement No 824084</a:t>
              </a:r>
              <a:endParaRPr b="0" i="0" sz="2800" u="none" cap="none" strike="noStrike">
                <a:solidFill>
                  <a:schemeClr val="lt1"/>
                </a:solidFill>
                <a:latin typeface="Calibri"/>
                <a:ea typeface="Calibri"/>
                <a:cs typeface="Calibri"/>
                <a:sym typeface="Calibri"/>
              </a:endParaRPr>
            </a:p>
          </p:txBody>
        </p:sp>
        <p:pic>
          <p:nvPicPr>
            <p:cNvPr id="289" name="Google Shape;289;g1530365fa97_0_983"/>
            <p:cNvPicPr preferRelativeResize="0"/>
            <p:nvPr/>
          </p:nvPicPr>
          <p:blipFill rotWithShape="1">
            <a:blip r:embed="rId6">
              <a:alphaModFix/>
            </a:blip>
            <a:srcRect b="0" l="0" r="0" t="0"/>
            <a:stretch/>
          </p:blipFill>
          <p:spPr>
            <a:xfrm>
              <a:off x="630314" y="6394556"/>
              <a:ext cx="701337" cy="464062"/>
            </a:xfrm>
            <a:prstGeom prst="rect">
              <a:avLst/>
            </a:prstGeom>
            <a:noFill/>
            <a:ln>
              <a:noFill/>
            </a:ln>
          </p:spPr>
        </p:pic>
      </p:grpSp>
      <p:grpSp>
        <p:nvGrpSpPr>
          <p:cNvPr id="290" name="Google Shape;290;g1530365fa97_0_983"/>
          <p:cNvGrpSpPr/>
          <p:nvPr/>
        </p:nvGrpSpPr>
        <p:grpSpPr>
          <a:xfrm>
            <a:off x="282606" y="263674"/>
            <a:ext cx="6020400" cy="1918800"/>
            <a:chOff x="141303" y="97056"/>
            <a:chExt cx="3010200" cy="959400"/>
          </a:xfrm>
        </p:grpSpPr>
        <p:sp>
          <p:nvSpPr>
            <p:cNvPr id="291" name="Google Shape;291;g1530365fa97_0_983"/>
            <p:cNvSpPr/>
            <p:nvPr/>
          </p:nvSpPr>
          <p:spPr>
            <a:xfrm>
              <a:off x="141303" y="97056"/>
              <a:ext cx="3010200" cy="9594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pic>
          <p:nvPicPr>
            <p:cNvPr id="292" name="Google Shape;292;g1530365fa97_0_983"/>
            <p:cNvPicPr preferRelativeResize="0"/>
            <p:nvPr/>
          </p:nvPicPr>
          <p:blipFill rotWithShape="1">
            <a:blip r:embed="rId7">
              <a:alphaModFix/>
            </a:blip>
            <a:srcRect b="0" l="0" r="0" t="0"/>
            <a:stretch/>
          </p:blipFill>
          <p:spPr>
            <a:xfrm>
              <a:off x="325517" y="165351"/>
              <a:ext cx="2592280" cy="766804"/>
            </a:xfrm>
            <a:prstGeom prst="rect">
              <a:avLst/>
            </a:prstGeom>
            <a:noFill/>
            <a:ln>
              <a:noFill/>
            </a:ln>
          </p:spPr>
        </p:pic>
      </p:grpSp>
      <p:sp>
        <p:nvSpPr>
          <p:cNvPr id="293" name="Google Shape;293;g1530365fa97_0_983"/>
          <p:cNvSpPr/>
          <p:nvPr/>
        </p:nvSpPr>
        <p:spPr>
          <a:xfrm>
            <a:off x="7121370" y="269588"/>
            <a:ext cx="11170800" cy="1691400"/>
          </a:xfrm>
          <a:prstGeom prst="roundRect">
            <a:avLst>
              <a:gd fmla="val 16667" name="adj"/>
            </a:avLst>
          </a:prstGeom>
          <a:solidFill>
            <a:srgbClr val="0075B4"/>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lang="en-US" sz="4800">
                <a:solidFill>
                  <a:schemeClr val="lt1"/>
                </a:solidFill>
              </a:rPr>
              <a:t>ESGF </a:t>
            </a:r>
            <a:r>
              <a:rPr b="0" i="0" lang="en-US" sz="4800" u="none" cap="none" strike="noStrike">
                <a:solidFill>
                  <a:schemeClr val="lt1"/>
                </a:solidFill>
                <a:latin typeface="Arial"/>
                <a:ea typeface="Arial"/>
                <a:cs typeface="Arial"/>
                <a:sym typeface="Arial"/>
              </a:rPr>
              <a:t>Future Architecture – </a:t>
            </a:r>
            <a:br>
              <a:rPr b="0" i="0" lang="en-US" sz="4800" u="none" cap="none" strike="noStrike">
                <a:solidFill>
                  <a:schemeClr val="lt1"/>
                </a:solidFill>
                <a:latin typeface="Arial"/>
                <a:ea typeface="Arial"/>
                <a:cs typeface="Arial"/>
                <a:sym typeface="Arial"/>
              </a:rPr>
            </a:br>
            <a:r>
              <a:rPr b="0" i="0" lang="en-US" sz="4800" u="none" cap="none" strike="noStrike">
                <a:solidFill>
                  <a:schemeClr val="lt1"/>
                </a:solidFill>
                <a:latin typeface="Arial"/>
                <a:ea typeface="Arial"/>
                <a:cs typeface="Arial"/>
                <a:sym typeface="Arial"/>
              </a:rPr>
              <a:t>Recap and Progress to date</a:t>
            </a:r>
            <a:endParaRPr b="0" i="0" sz="4800" u="none" cap="none" strike="noStrike">
              <a:solidFill>
                <a:schemeClr val="lt1"/>
              </a:solidFill>
              <a:latin typeface="Arial"/>
              <a:ea typeface="Arial"/>
              <a:cs typeface="Arial"/>
              <a:sym typeface="Arial"/>
            </a:endParaRPr>
          </a:p>
        </p:txBody>
      </p:sp>
      <p:sp>
        <p:nvSpPr>
          <p:cNvPr id="294" name="Google Shape;294;g1530365fa97_0_983"/>
          <p:cNvSpPr txBox="1"/>
          <p:nvPr/>
        </p:nvSpPr>
        <p:spPr>
          <a:xfrm>
            <a:off x="939644" y="9306118"/>
            <a:ext cx="6181800" cy="2339700"/>
          </a:xfrm>
          <a:prstGeom prst="rect">
            <a:avLst/>
          </a:prstGeom>
          <a:solidFill>
            <a:srgbClr val="D8E2F3"/>
          </a:solidFill>
          <a:ln>
            <a:noFill/>
          </a:ln>
        </p:spPr>
        <p:txBody>
          <a:bodyPr anchorCtr="0" anchor="t" bIns="91400" lIns="182850" spcFirstLastPara="1" rIns="182850" wrap="square" tIns="91400">
            <a:spAutoFit/>
          </a:bodyPr>
          <a:lstStyle/>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Container and Container+Kubernetes installs available</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Deployed on AWS (GFDL) and CEDA</a:t>
            </a:r>
            <a:endParaRPr sz="2800"/>
          </a:p>
          <a:p>
            <a:pPr indent="-393700" lvl="0" marL="57150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44546A"/>
              </a:solidFill>
              <a:latin typeface="Calibri"/>
              <a:ea typeface="Calibri"/>
              <a:cs typeface="Calibri"/>
              <a:sym typeface="Calibri"/>
            </a:endParaRPr>
          </a:p>
        </p:txBody>
      </p:sp>
      <p:sp>
        <p:nvSpPr>
          <p:cNvPr id="295" name="Google Shape;295;g1530365fa97_0_983"/>
          <p:cNvSpPr txBox="1"/>
          <p:nvPr/>
        </p:nvSpPr>
        <p:spPr>
          <a:xfrm>
            <a:off x="8472486" y="9306118"/>
            <a:ext cx="6181800" cy="2339700"/>
          </a:xfrm>
          <a:prstGeom prst="rect">
            <a:avLst/>
          </a:prstGeom>
          <a:solidFill>
            <a:srgbClr val="D8E2F3"/>
          </a:solidFill>
          <a:ln>
            <a:noFill/>
          </a:ln>
        </p:spPr>
        <p:txBody>
          <a:bodyPr anchorCtr="0" anchor="t" bIns="91400" lIns="182850" spcFirstLastPara="1" rIns="182850" wrap="square" tIns="91400">
            <a:spAutoFit/>
          </a:bodyPr>
          <a:lstStyle/>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Major community engagement on use of STAC for ESM data</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Prototype developed by CEDA</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Integration tests</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CoG and MetaGrid futures??</a:t>
            </a:r>
            <a:endParaRPr sz="2800"/>
          </a:p>
        </p:txBody>
      </p:sp>
      <p:sp>
        <p:nvSpPr>
          <p:cNvPr id="296" name="Google Shape;296;g1530365fa97_0_983"/>
          <p:cNvSpPr txBox="1"/>
          <p:nvPr/>
        </p:nvSpPr>
        <p:spPr>
          <a:xfrm>
            <a:off x="16382995" y="9306118"/>
            <a:ext cx="6181800" cy="2339700"/>
          </a:xfrm>
          <a:prstGeom prst="rect">
            <a:avLst/>
          </a:prstGeom>
          <a:solidFill>
            <a:srgbClr val="D8E2F3"/>
          </a:solidFill>
          <a:ln>
            <a:noFill/>
          </a:ln>
        </p:spPr>
        <p:txBody>
          <a:bodyPr anchorCtr="0" anchor="t" bIns="91400" lIns="182850" spcFirstLastPara="1" rIns="182850" wrap="square" tIns="91400">
            <a:spAutoFit/>
          </a:bodyPr>
          <a:lstStyle/>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OpenID Connect / OAuth 2.0 done</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New Authorisation system with Open Policy Agent</a:t>
            </a:r>
            <a:endParaRPr sz="2800"/>
          </a:p>
          <a:p>
            <a:pPr indent="-571500" lvl="0" marL="5715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44546A"/>
                </a:solidFill>
                <a:latin typeface="Calibri"/>
                <a:ea typeface="Calibri"/>
                <a:cs typeface="Calibri"/>
                <a:sym typeface="Calibri"/>
              </a:rPr>
              <a:t>Authentication integrated with C4I in test</a:t>
            </a:r>
            <a:endParaRPr sz="2800"/>
          </a:p>
        </p:txBody>
      </p:sp>
      <p:sp>
        <p:nvSpPr>
          <p:cNvPr id="297" name="Google Shape;297;g1530365fa97_0_983"/>
          <p:cNvSpPr txBox="1"/>
          <p:nvPr/>
        </p:nvSpPr>
        <p:spPr>
          <a:xfrm rot="-5400000">
            <a:off x="-1013880" y="9851780"/>
            <a:ext cx="2919600" cy="1046700"/>
          </a:xfrm>
          <a:prstGeom prst="rect">
            <a:avLst/>
          </a:prstGeom>
          <a:noFill/>
          <a:ln>
            <a:noFill/>
          </a:ln>
        </p:spPr>
        <p:txBody>
          <a:bodyPr anchorCtr="0" anchor="t" bIns="91400" lIns="182850" spcFirstLastPara="1" rIns="182850" wrap="square" tIns="91400">
            <a:spAutoFit/>
          </a:bodyPr>
          <a:lstStyle/>
          <a:p>
            <a:pPr indent="0" lvl="0" marL="0" marR="0" rtl="0" algn="l">
              <a:lnSpc>
                <a:spcPct val="100000"/>
              </a:lnSpc>
              <a:spcBef>
                <a:spcPts val="0"/>
              </a:spcBef>
              <a:spcAft>
                <a:spcPts val="0"/>
              </a:spcAft>
              <a:buNone/>
            </a:pPr>
            <a:r>
              <a:rPr b="1" i="0" lang="en-US" sz="2800" u="none" cap="none" strike="noStrike">
                <a:solidFill>
                  <a:srgbClr val="44546A"/>
                </a:solidFill>
                <a:latin typeface="Arial"/>
                <a:ea typeface="Arial"/>
                <a:cs typeface="Arial"/>
                <a:sym typeface="Arial"/>
              </a:rPr>
              <a:t>Progress and Achievements</a:t>
            </a:r>
            <a:endParaRPr sz="2800"/>
          </a:p>
        </p:txBody>
      </p:sp>
      <p:sp>
        <p:nvSpPr>
          <p:cNvPr id="298" name="Google Shape;298;g1530365fa97_0_983"/>
          <p:cNvSpPr txBox="1"/>
          <p:nvPr/>
        </p:nvSpPr>
        <p:spPr>
          <a:xfrm>
            <a:off x="15597075" y="2742663"/>
            <a:ext cx="6020400" cy="531000"/>
          </a:xfrm>
          <a:prstGeom prst="rect">
            <a:avLst/>
          </a:prstGeom>
          <a:noFill/>
          <a:ln>
            <a:noFill/>
          </a:ln>
        </p:spPr>
        <p:txBody>
          <a:bodyPr anchorCtr="0" anchor="t" bIns="91425" lIns="91425" spcFirstLastPara="1" rIns="91425" wrap="square" tIns="91425">
            <a:spAutoFit/>
          </a:bodyPr>
          <a:lstStyle/>
          <a:p>
            <a:pPr indent="0" lvl="0" marL="0" marR="76200" rtl="0" algn="l">
              <a:lnSpc>
                <a:spcPct val="122222"/>
              </a:lnSpc>
              <a:spcBef>
                <a:spcPts val="0"/>
              </a:spcBef>
              <a:spcAft>
                <a:spcPts val="0"/>
              </a:spcAft>
              <a:buNone/>
            </a:pPr>
            <a:r>
              <a:rPr lang="en-US" sz="2250">
                <a:latin typeface="Roboto"/>
                <a:ea typeface="Roboto"/>
                <a:cs typeface="Roboto"/>
                <a:sym typeface="Roboto"/>
              </a:rPr>
              <a:t>Philip Kershaw, ESGF - IS-ENES 2021</a:t>
            </a:r>
            <a:endParaRPr sz="2250">
              <a:latin typeface="Roboto"/>
              <a:ea typeface="Roboto"/>
              <a:cs typeface="Roboto"/>
              <a:sym typeface="Roboto"/>
            </a:endParaRPr>
          </a:p>
        </p:txBody>
      </p:sp>
      <p:sp>
        <p:nvSpPr>
          <p:cNvPr id="299" name="Google Shape;299;g1530365fa97_0_983"/>
          <p:cNvSpPr txBox="1"/>
          <p:nvPr>
            <p:ph idx="12" type="sldNum"/>
          </p:nvPr>
        </p:nvSpPr>
        <p:spPr>
          <a:xfrm>
            <a:off x="17221200" y="12712700"/>
            <a:ext cx="5486400" cy="730200"/>
          </a:xfrm>
          <a:prstGeom prst="rect">
            <a:avLst/>
          </a:prstGeom>
        </p:spPr>
        <p:txBody>
          <a:bodyPr anchorCtr="0" anchor="t" bIns="91400" lIns="182850" spcFirstLastPara="1" rIns="182850" wrap="square" tIns="91400">
            <a:noAutofit/>
          </a:bodyPr>
          <a:lstStyle/>
          <a:p>
            <a:pPr indent="0" lvl="0" marL="0" rtl="0" algn="l">
              <a:spcBef>
                <a:spcPts val="0"/>
              </a:spcBef>
              <a:spcAft>
                <a:spcPts val="0"/>
              </a:spcAft>
              <a:buClr>
                <a:srgbClr val="000000"/>
              </a:buClr>
              <a:buSzPts val="36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15350bad91f_0_91"/>
          <p:cNvPicPr preferRelativeResize="0"/>
          <p:nvPr/>
        </p:nvPicPr>
        <p:blipFill rotWithShape="1">
          <a:blip r:embed="rId3">
            <a:alphaModFix/>
          </a:blip>
          <a:srcRect b="0" l="0" r="0" t="0"/>
          <a:stretch/>
        </p:blipFill>
        <p:spPr>
          <a:xfrm>
            <a:off x="11803975" y="1466700"/>
            <a:ext cx="11893422" cy="7530648"/>
          </a:xfrm>
          <a:prstGeom prst="rect">
            <a:avLst/>
          </a:prstGeom>
          <a:noFill/>
          <a:ln>
            <a:noFill/>
          </a:ln>
        </p:spPr>
      </p:pic>
      <p:sp>
        <p:nvSpPr>
          <p:cNvPr id="305" name="Google Shape;305;g15350bad91f_0_91"/>
          <p:cNvSpPr txBox="1"/>
          <p:nvPr>
            <p:ph idx="1" type="body"/>
          </p:nvPr>
        </p:nvSpPr>
        <p:spPr>
          <a:xfrm>
            <a:off x="579450" y="2428375"/>
            <a:ext cx="10415700" cy="7881600"/>
          </a:xfrm>
          <a:prstGeom prst="rect">
            <a:avLst/>
          </a:prstGeom>
        </p:spPr>
        <p:txBody>
          <a:bodyPr anchorCtr="0" anchor="t" bIns="243800" lIns="243800" spcFirstLastPara="1" rIns="243800" wrap="square" tIns="243800">
            <a:normAutofit/>
          </a:bodyPr>
          <a:lstStyle/>
          <a:p>
            <a:pPr indent="-476250" lvl="0" marL="457200" rtl="0" algn="l">
              <a:lnSpc>
                <a:spcPct val="90000"/>
              </a:lnSpc>
              <a:spcBef>
                <a:spcPts val="2000"/>
              </a:spcBef>
              <a:spcAft>
                <a:spcPts val="0"/>
              </a:spcAft>
              <a:buSzPts val="3900"/>
              <a:buChar char="●"/>
            </a:pPr>
            <a:r>
              <a:rPr lang="en-US" sz="3900"/>
              <a:t>Metadata, metadata.. </a:t>
            </a:r>
            <a:endParaRPr sz="3900"/>
          </a:p>
          <a:p>
            <a:pPr indent="-476250" lvl="0" marL="457200" rtl="0" algn="l">
              <a:lnSpc>
                <a:spcPct val="90000"/>
              </a:lnSpc>
              <a:spcBef>
                <a:spcPts val="0"/>
              </a:spcBef>
              <a:spcAft>
                <a:spcPts val="0"/>
              </a:spcAft>
              <a:buSzPts val="3900"/>
              <a:buChar char="●"/>
            </a:pPr>
            <a:r>
              <a:rPr lang="en-US" sz="3900"/>
              <a:t>L</a:t>
            </a:r>
            <a:r>
              <a:rPr lang="en-US" sz="3900"/>
              <a:t>everage community data standards. </a:t>
            </a:r>
            <a:endParaRPr sz="3900"/>
          </a:p>
          <a:p>
            <a:pPr indent="0" lvl="0" marL="457200" rtl="0" algn="l">
              <a:lnSpc>
                <a:spcPct val="90000"/>
              </a:lnSpc>
              <a:spcBef>
                <a:spcPts val="2000"/>
              </a:spcBef>
              <a:spcAft>
                <a:spcPts val="0"/>
              </a:spcAft>
              <a:buNone/>
            </a:pPr>
            <a:r>
              <a:t/>
            </a:r>
            <a:endParaRPr sz="3900"/>
          </a:p>
          <a:p>
            <a:pPr indent="-704850" lvl="1" marL="1828800" rtl="0" algn="l">
              <a:lnSpc>
                <a:spcPct val="90000"/>
              </a:lnSpc>
              <a:spcBef>
                <a:spcPts val="2000"/>
              </a:spcBef>
              <a:spcAft>
                <a:spcPts val="0"/>
              </a:spcAft>
              <a:buClr>
                <a:schemeClr val="dk1"/>
              </a:buClr>
              <a:buSzPts val="3900"/>
              <a:buChar char="•"/>
            </a:pPr>
            <a:r>
              <a:rPr lang="en-US" sz="3900"/>
              <a:t>E.g. Climate Forecast conventions, CMIP Data Reference Syntax and controlled vocabulary</a:t>
            </a:r>
            <a:endParaRPr sz="3900"/>
          </a:p>
          <a:p>
            <a:pPr indent="0" lvl="0" marL="0" rtl="0" algn="l">
              <a:lnSpc>
                <a:spcPct val="90000"/>
              </a:lnSpc>
              <a:spcBef>
                <a:spcPts val="2000"/>
              </a:spcBef>
              <a:spcAft>
                <a:spcPts val="0"/>
              </a:spcAft>
              <a:buNone/>
            </a:pPr>
            <a:r>
              <a:t/>
            </a:r>
            <a:endParaRPr sz="3700"/>
          </a:p>
          <a:p>
            <a:pPr indent="-476250" lvl="0" marL="457200" rtl="0" algn="l">
              <a:lnSpc>
                <a:spcPct val="90000"/>
              </a:lnSpc>
              <a:spcBef>
                <a:spcPts val="2000"/>
              </a:spcBef>
              <a:spcAft>
                <a:spcPts val="0"/>
              </a:spcAft>
              <a:buSzPts val="3900"/>
              <a:buChar char="●"/>
            </a:pPr>
            <a:r>
              <a:rPr lang="en-US" sz="3900"/>
              <a:t>Support diverse user groups </a:t>
            </a:r>
            <a:endParaRPr sz="3900"/>
          </a:p>
          <a:p>
            <a:pPr indent="-476250" lvl="0" marL="457200" rtl="0" algn="l">
              <a:lnSpc>
                <a:spcPct val="90000"/>
              </a:lnSpc>
              <a:spcBef>
                <a:spcPts val="0"/>
              </a:spcBef>
              <a:spcAft>
                <a:spcPts val="0"/>
              </a:spcAft>
              <a:buSzPts val="3900"/>
              <a:buChar char="●"/>
            </a:pPr>
            <a:r>
              <a:rPr lang="en-US" sz="3900"/>
              <a:t>Extend to different data formats</a:t>
            </a:r>
            <a:endParaRPr/>
          </a:p>
        </p:txBody>
      </p:sp>
      <p:pic>
        <p:nvPicPr>
          <p:cNvPr id="306" name="Google Shape;306;g15350bad91f_0_91"/>
          <p:cNvPicPr preferRelativeResize="0"/>
          <p:nvPr/>
        </p:nvPicPr>
        <p:blipFill rotWithShape="1">
          <a:blip r:embed="rId4">
            <a:alphaModFix/>
          </a:blip>
          <a:srcRect b="0" l="0" r="0" t="0"/>
          <a:stretch/>
        </p:blipFill>
        <p:spPr>
          <a:xfrm>
            <a:off x="11473651" y="5857175"/>
            <a:ext cx="10846727" cy="7530648"/>
          </a:xfrm>
          <a:prstGeom prst="rect">
            <a:avLst/>
          </a:prstGeom>
          <a:noFill/>
          <a:ln>
            <a:noFill/>
          </a:ln>
        </p:spPr>
      </p:pic>
      <p:sp>
        <p:nvSpPr>
          <p:cNvPr id="307" name="Google Shape;307;g15350bad91f_0_91"/>
          <p:cNvSpPr/>
          <p:nvPr/>
        </p:nvSpPr>
        <p:spPr>
          <a:xfrm>
            <a:off x="15006725" y="1311825"/>
            <a:ext cx="8759700" cy="333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2000"/>
              </a:spcBef>
              <a:spcAft>
                <a:spcPts val="0"/>
              </a:spcAft>
              <a:buNone/>
            </a:pPr>
            <a:r>
              <a:rPr lang="en-US" sz="3100">
                <a:solidFill>
                  <a:schemeClr val="dk2"/>
                </a:solidFill>
              </a:rPr>
              <a:t>Search as you go in your notebook: </a:t>
            </a:r>
            <a:r>
              <a:rPr lang="en-US" sz="3100">
                <a:solidFill>
                  <a:schemeClr val="dk2"/>
                </a:solidFill>
              </a:rPr>
              <a:t>Spatio Temporal Asset API</a:t>
            </a:r>
            <a:endParaRPr sz="3100">
              <a:solidFill>
                <a:schemeClr val="dk2"/>
              </a:solidFill>
            </a:endParaRPr>
          </a:p>
          <a:p>
            <a:pPr indent="0" lvl="0" marL="0" rtl="0" algn="l">
              <a:lnSpc>
                <a:spcPct val="90000"/>
              </a:lnSpc>
              <a:spcBef>
                <a:spcPts val="2000"/>
              </a:spcBef>
              <a:spcAft>
                <a:spcPts val="0"/>
              </a:spcAft>
              <a:buNone/>
            </a:pPr>
            <a:r>
              <a:t/>
            </a:r>
            <a:endParaRPr sz="3000">
              <a:solidFill>
                <a:schemeClr val="dk2"/>
              </a:solidFill>
            </a:endParaRPr>
          </a:p>
          <a:p>
            <a:pPr indent="0" lvl="0" marL="0" rtl="0" algn="l">
              <a:lnSpc>
                <a:spcPct val="90000"/>
              </a:lnSpc>
              <a:spcBef>
                <a:spcPts val="2000"/>
              </a:spcBef>
              <a:spcAft>
                <a:spcPts val="0"/>
              </a:spcAft>
              <a:buNone/>
            </a:pPr>
            <a:r>
              <a:rPr lang="en-US" sz="2800">
                <a:solidFill>
                  <a:schemeClr val="dk2"/>
                </a:solidFill>
              </a:rPr>
              <a:t>client.search(</a:t>
            </a:r>
            <a:r>
              <a:rPr lang="en-US" sz="2800">
                <a:solidFill>
                  <a:srgbClr val="C00000"/>
                </a:solidFill>
              </a:rPr>
              <a:t>cf_standard_name=”air_temperature”,    </a:t>
            </a:r>
            <a:endParaRPr sz="2800">
              <a:solidFill>
                <a:srgbClr val="C00000"/>
              </a:solidFill>
            </a:endParaRPr>
          </a:p>
          <a:p>
            <a:pPr indent="457200" lvl="0" marL="0" rtl="0" algn="l">
              <a:lnSpc>
                <a:spcPct val="90000"/>
              </a:lnSpc>
              <a:spcBef>
                <a:spcPts val="2000"/>
              </a:spcBef>
              <a:spcAft>
                <a:spcPts val="0"/>
              </a:spcAft>
              <a:buClr>
                <a:schemeClr val="dk1"/>
              </a:buClr>
              <a:buSzPts val="1100"/>
              <a:buFont typeface="Arial"/>
              <a:buNone/>
            </a:pPr>
            <a:r>
              <a:rPr lang="en-US" sz="2800">
                <a:solidFill>
                  <a:srgbClr val="C00000"/>
                </a:solidFill>
              </a:rPr>
              <a:t>                   activity_id=”CMIP”]</a:t>
            </a:r>
            <a:r>
              <a:rPr lang="en-US" sz="2800">
                <a:solidFill>
                  <a:schemeClr val="dk2"/>
                </a:solidFill>
              </a:rPr>
              <a:t>).items()</a:t>
            </a:r>
            <a:endParaRPr sz="2800">
              <a:solidFill>
                <a:schemeClr val="dk2"/>
              </a:solidFill>
            </a:endParaRPr>
          </a:p>
        </p:txBody>
      </p:sp>
      <p:sp>
        <p:nvSpPr>
          <p:cNvPr id="308" name="Google Shape;308;g15350bad91f_0_91"/>
          <p:cNvSpPr/>
          <p:nvPr/>
        </p:nvSpPr>
        <p:spPr>
          <a:xfrm>
            <a:off x="16036825" y="10309950"/>
            <a:ext cx="7832700" cy="258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2000"/>
              </a:spcBef>
              <a:spcAft>
                <a:spcPts val="0"/>
              </a:spcAft>
              <a:buNone/>
            </a:pPr>
            <a:r>
              <a:rPr lang="en-US" sz="3100">
                <a:solidFill>
                  <a:schemeClr val="dk2"/>
                </a:solidFill>
              </a:rPr>
              <a:t>Future: MetaGrid search interface with STAC back-end</a:t>
            </a:r>
            <a:endParaRPr sz="2800">
              <a:solidFill>
                <a:schemeClr val="dk2"/>
              </a:solidFill>
            </a:endParaRPr>
          </a:p>
        </p:txBody>
      </p:sp>
      <p:pic>
        <p:nvPicPr>
          <p:cNvPr id="309" name="Google Shape;309;g15350bad91f_0_91"/>
          <p:cNvPicPr preferRelativeResize="0"/>
          <p:nvPr/>
        </p:nvPicPr>
        <p:blipFill>
          <a:blip r:embed="rId5">
            <a:alphaModFix/>
          </a:blip>
          <a:stretch>
            <a:fillRect/>
          </a:stretch>
        </p:blipFill>
        <p:spPr>
          <a:xfrm>
            <a:off x="1271025" y="11250651"/>
            <a:ext cx="2463450" cy="1639300"/>
          </a:xfrm>
          <a:prstGeom prst="rect">
            <a:avLst/>
          </a:prstGeom>
          <a:noFill/>
          <a:ln>
            <a:noFill/>
          </a:ln>
        </p:spPr>
      </p:pic>
      <p:pic>
        <p:nvPicPr>
          <p:cNvPr id="310" name="Google Shape;310;g15350bad91f_0_91"/>
          <p:cNvPicPr preferRelativeResize="0"/>
          <p:nvPr/>
        </p:nvPicPr>
        <p:blipFill>
          <a:blip r:embed="rId6">
            <a:alphaModFix/>
          </a:blip>
          <a:stretch>
            <a:fillRect/>
          </a:stretch>
        </p:blipFill>
        <p:spPr>
          <a:xfrm>
            <a:off x="3958174" y="11315226"/>
            <a:ext cx="2013526" cy="1510151"/>
          </a:xfrm>
          <a:prstGeom prst="rect">
            <a:avLst/>
          </a:prstGeom>
          <a:noFill/>
          <a:ln>
            <a:noFill/>
          </a:ln>
        </p:spPr>
      </p:pic>
      <p:cxnSp>
        <p:nvCxnSpPr>
          <p:cNvPr id="311" name="Google Shape;311;g15350bad91f_0_91"/>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312" name="Google Shape;312;g15350bad91f_0_91"/>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      Making data collection pleasant</a:t>
            </a:r>
            <a:endParaRPr sz="6000">
              <a:solidFill>
                <a:srgbClr val="1C4587"/>
              </a:solidFill>
              <a:latin typeface="Calibri"/>
              <a:ea typeface="Calibri"/>
              <a:cs typeface="Calibri"/>
              <a:sym typeface="Calibri"/>
            </a:endParaRPr>
          </a:p>
        </p:txBody>
      </p:sp>
      <p:sp>
        <p:nvSpPr>
          <p:cNvPr id="313" name="Google Shape;313;g15350bad91f_0_9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g15350bad91f_0_91"/>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Cloud outline" id="320" name="Google Shape;320;g15350bad91f_0_2"/>
          <p:cNvPicPr preferRelativeResize="0"/>
          <p:nvPr/>
        </p:nvPicPr>
        <p:blipFill rotWithShape="1">
          <a:blip r:embed="rId3">
            <a:alphaModFix/>
          </a:blip>
          <a:srcRect b="0" l="0" r="0" t="0"/>
          <a:stretch/>
        </p:blipFill>
        <p:spPr>
          <a:xfrm>
            <a:off x="20760276" y="4739400"/>
            <a:ext cx="3166105" cy="3166105"/>
          </a:xfrm>
          <a:prstGeom prst="rect">
            <a:avLst/>
          </a:prstGeom>
          <a:noFill/>
          <a:ln>
            <a:noFill/>
          </a:ln>
        </p:spPr>
      </p:pic>
      <p:sp>
        <p:nvSpPr>
          <p:cNvPr id="321" name="Google Shape;321;g15350bad91f_0_2"/>
          <p:cNvSpPr/>
          <p:nvPr/>
        </p:nvSpPr>
        <p:spPr>
          <a:xfrm>
            <a:off x="2212976" y="10346156"/>
            <a:ext cx="3115800" cy="1029600"/>
          </a:xfrm>
          <a:prstGeom prst="snip2DiagRect">
            <a:avLst>
              <a:gd fmla="val 0" name="adj1"/>
              <a:gd fmla="val 16667" name="adj2"/>
            </a:avLst>
          </a:prstGeom>
          <a:solidFill>
            <a:schemeClr val="accent1"/>
          </a:solidFill>
          <a:ln cap="flat" cmpd="sng" w="25400">
            <a:solidFill>
              <a:srgbClr val="4C8B3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sp>
        <p:nvSpPr>
          <p:cNvPr id="322" name="Google Shape;322;g15350bad91f_0_2"/>
          <p:cNvSpPr/>
          <p:nvPr/>
        </p:nvSpPr>
        <p:spPr>
          <a:xfrm>
            <a:off x="12653966" y="10363894"/>
            <a:ext cx="3115800" cy="1029600"/>
          </a:xfrm>
          <a:prstGeom prst="snip2DiagRect">
            <a:avLst>
              <a:gd fmla="val 0" name="adj1"/>
              <a:gd fmla="val 16667" name="adj2"/>
            </a:avLst>
          </a:prstGeom>
          <a:solidFill>
            <a:schemeClr val="accent4"/>
          </a:solidFill>
          <a:ln cap="flat" cmpd="sng" w="25400">
            <a:solidFill>
              <a:srgbClr val="0B8A9C"/>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sp>
        <p:nvSpPr>
          <p:cNvPr id="323" name="Google Shape;323;g15350bad91f_0_2"/>
          <p:cNvSpPr/>
          <p:nvPr/>
        </p:nvSpPr>
        <p:spPr>
          <a:xfrm>
            <a:off x="9173636" y="10363894"/>
            <a:ext cx="3115800" cy="1029600"/>
          </a:xfrm>
          <a:prstGeom prst="snip2DiagRect">
            <a:avLst>
              <a:gd fmla="val 0" name="adj1"/>
              <a:gd fmla="val 16667" name="adj2"/>
            </a:avLst>
          </a:prstGeom>
          <a:solidFill>
            <a:schemeClr val="accent3"/>
          </a:solidFill>
          <a:ln cap="flat" cmpd="sng" w="25400">
            <a:solidFill>
              <a:srgbClr val="27997F"/>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sp>
        <p:nvSpPr>
          <p:cNvPr id="324" name="Google Shape;324;g15350bad91f_0_2"/>
          <p:cNvSpPr/>
          <p:nvPr/>
        </p:nvSpPr>
        <p:spPr>
          <a:xfrm>
            <a:off x="5693306" y="10346158"/>
            <a:ext cx="3115800" cy="1029600"/>
          </a:xfrm>
          <a:prstGeom prst="snip2DiagRect">
            <a:avLst>
              <a:gd fmla="val 0" name="adj1"/>
              <a:gd fmla="val 16667" name="adj2"/>
            </a:avLst>
          </a:prstGeom>
          <a:solidFill>
            <a:schemeClr val="accent2"/>
          </a:solidFill>
          <a:ln cap="flat" cmpd="sng" w="25400">
            <a:solidFill>
              <a:srgbClr val="058063"/>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sp>
        <p:nvSpPr>
          <p:cNvPr id="325" name="Google Shape;325;g15350bad91f_0_2"/>
          <p:cNvSpPr/>
          <p:nvPr/>
        </p:nvSpPr>
        <p:spPr>
          <a:xfrm>
            <a:off x="19614622" y="10363894"/>
            <a:ext cx="3115800" cy="1029600"/>
          </a:xfrm>
          <a:prstGeom prst="snip2DiagRect">
            <a:avLst>
              <a:gd fmla="val 0" name="adj1"/>
              <a:gd fmla="val 16667" name="adj2"/>
            </a:avLst>
          </a:prstGeom>
          <a:solidFill>
            <a:srgbClr val="FFE599"/>
          </a:solidFill>
          <a:ln cap="flat" cmpd="sng" w="25400">
            <a:solidFill>
              <a:srgbClr val="940030"/>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sp>
        <p:nvSpPr>
          <p:cNvPr id="326" name="Google Shape;326;g15350bad91f_0_2"/>
          <p:cNvSpPr/>
          <p:nvPr/>
        </p:nvSpPr>
        <p:spPr>
          <a:xfrm>
            <a:off x="16134296" y="10363894"/>
            <a:ext cx="3115800" cy="1029600"/>
          </a:xfrm>
          <a:prstGeom prst="snip2DiagRect">
            <a:avLst>
              <a:gd fmla="val 0" name="adj1"/>
              <a:gd fmla="val 16667" name="adj2"/>
            </a:avLst>
          </a:prstGeom>
          <a:solidFill>
            <a:schemeClr val="accent5"/>
          </a:solidFill>
          <a:ln cap="flat" cmpd="sng" w="25400">
            <a:solidFill>
              <a:srgbClr val="1A59A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Modelling Centre</a:t>
            </a:r>
            <a:endParaRPr sz="2800"/>
          </a:p>
        </p:txBody>
      </p:sp>
      <p:cxnSp>
        <p:nvCxnSpPr>
          <p:cNvPr id="327" name="Google Shape;327;g15350bad91f_0_2"/>
          <p:cNvCxnSpPr>
            <a:stCxn id="321" idx="3"/>
            <a:endCxn id="328" idx="3"/>
          </p:cNvCxnSpPr>
          <p:nvPr/>
        </p:nvCxnSpPr>
        <p:spPr>
          <a:xfrm flipH="1" rot="5400000">
            <a:off x="1935326" y="8510606"/>
            <a:ext cx="2301900" cy="1369200"/>
          </a:xfrm>
          <a:prstGeom prst="bentConnector3">
            <a:avLst>
              <a:gd fmla="val 50000" name="adj1"/>
            </a:avLst>
          </a:prstGeom>
          <a:noFill/>
          <a:ln cap="flat" cmpd="sng" w="50800">
            <a:solidFill>
              <a:srgbClr val="949494"/>
            </a:solidFill>
            <a:prstDash val="solid"/>
            <a:round/>
            <a:headEnd len="sm" w="sm" type="none"/>
            <a:tailEnd len="med" w="med" type="triangle"/>
          </a:ln>
        </p:spPr>
      </p:cxnSp>
      <p:cxnSp>
        <p:nvCxnSpPr>
          <p:cNvPr id="329" name="Google Shape;329;g15350bad91f_0_2"/>
          <p:cNvCxnSpPr>
            <a:stCxn id="324" idx="3"/>
            <a:endCxn id="330" idx="3"/>
          </p:cNvCxnSpPr>
          <p:nvPr/>
        </p:nvCxnSpPr>
        <p:spPr>
          <a:xfrm rot="-5400000">
            <a:off x="8001206" y="7244758"/>
            <a:ext cx="2351400" cy="3851400"/>
          </a:xfrm>
          <a:prstGeom prst="bentConnector3">
            <a:avLst>
              <a:gd fmla="val 50000" name="adj1"/>
            </a:avLst>
          </a:prstGeom>
          <a:noFill/>
          <a:ln cap="flat" cmpd="sng" w="50800">
            <a:solidFill>
              <a:srgbClr val="949494"/>
            </a:solidFill>
            <a:prstDash val="solid"/>
            <a:round/>
            <a:headEnd len="sm" w="sm" type="none"/>
            <a:tailEnd len="med" w="med" type="triangle"/>
          </a:ln>
        </p:spPr>
      </p:cxnSp>
      <p:cxnSp>
        <p:nvCxnSpPr>
          <p:cNvPr id="331" name="Google Shape;331;g15350bad91f_0_2"/>
          <p:cNvCxnSpPr>
            <a:stCxn id="323" idx="3"/>
            <a:endCxn id="330" idx="3"/>
          </p:cNvCxnSpPr>
          <p:nvPr/>
        </p:nvCxnSpPr>
        <p:spPr>
          <a:xfrm rot="-5400000">
            <a:off x="9732536" y="8993794"/>
            <a:ext cx="2369100" cy="371100"/>
          </a:xfrm>
          <a:prstGeom prst="bentConnector3">
            <a:avLst>
              <a:gd fmla="val 50000" name="adj1"/>
            </a:avLst>
          </a:prstGeom>
          <a:noFill/>
          <a:ln cap="flat" cmpd="sng" w="50800">
            <a:solidFill>
              <a:srgbClr val="949494"/>
            </a:solidFill>
            <a:prstDash val="solid"/>
            <a:round/>
            <a:headEnd len="sm" w="sm" type="none"/>
            <a:tailEnd len="med" w="med" type="triangle"/>
          </a:ln>
        </p:spPr>
      </p:cxnSp>
      <p:cxnSp>
        <p:nvCxnSpPr>
          <p:cNvPr id="332" name="Google Shape;332;g15350bad91f_0_2"/>
          <p:cNvCxnSpPr>
            <a:stCxn id="322" idx="3"/>
            <a:endCxn id="330" idx="3"/>
          </p:cNvCxnSpPr>
          <p:nvPr/>
        </p:nvCxnSpPr>
        <p:spPr>
          <a:xfrm flipH="1" rot="5400000">
            <a:off x="11472716" y="7624744"/>
            <a:ext cx="2369100" cy="3109200"/>
          </a:xfrm>
          <a:prstGeom prst="bentConnector3">
            <a:avLst>
              <a:gd fmla="val 49996" name="adj1"/>
            </a:avLst>
          </a:prstGeom>
          <a:noFill/>
          <a:ln cap="flat" cmpd="sng" w="50800">
            <a:solidFill>
              <a:srgbClr val="949494"/>
            </a:solidFill>
            <a:prstDash val="solid"/>
            <a:round/>
            <a:headEnd len="sm" w="sm" type="none"/>
            <a:tailEnd len="med" w="med" type="triangle"/>
          </a:ln>
        </p:spPr>
      </p:cxnSp>
      <p:cxnSp>
        <p:nvCxnSpPr>
          <p:cNvPr id="333" name="Google Shape;333;g15350bad91f_0_2"/>
          <p:cNvCxnSpPr>
            <a:stCxn id="325" idx="3"/>
            <a:endCxn id="334" idx="3"/>
          </p:cNvCxnSpPr>
          <p:nvPr/>
        </p:nvCxnSpPr>
        <p:spPr>
          <a:xfrm flipH="1" rot="5400000">
            <a:off x="17152972" y="6344344"/>
            <a:ext cx="2319600" cy="5719500"/>
          </a:xfrm>
          <a:prstGeom prst="bentConnector3">
            <a:avLst>
              <a:gd fmla="val 50006" name="adj1"/>
            </a:avLst>
          </a:prstGeom>
          <a:noFill/>
          <a:ln cap="flat" cmpd="sng" w="50800">
            <a:solidFill>
              <a:srgbClr val="949494"/>
            </a:solidFill>
            <a:prstDash val="solid"/>
            <a:round/>
            <a:headEnd len="sm" w="sm" type="none"/>
            <a:tailEnd len="med" w="med" type="triangle"/>
          </a:ln>
        </p:spPr>
      </p:cxnSp>
      <p:cxnSp>
        <p:nvCxnSpPr>
          <p:cNvPr id="335" name="Google Shape;335;g15350bad91f_0_2"/>
          <p:cNvCxnSpPr>
            <a:stCxn id="326" idx="3"/>
            <a:endCxn id="334" idx="3"/>
          </p:cNvCxnSpPr>
          <p:nvPr/>
        </p:nvCxnSpPr>
        <p:spPr>
          <a:xfrm flipH="1" rot="5400000">
            <a:off x="15412796" y="8084494"/>
            <a:ext cx="2319600" cy="2239200"/>
          </a:xfrm>
          <a:prstGeom prst="bentConnector3">
            <a:avLst>
              <a:gd fmla="val 50006" name="adj1"/>
            </a:avLst>
          </a:prstGeom>
          <a:noFill/>
          <a:ln cap="flat" cmpd="sng" w="50800">
            <a:solidFill>
              <a:srgbClr val="949494"/>
            </a:solidFill>
            <a:prstDash val="solid"/>
            <a:round/>
            <a:headEnd len="sm" w="sm" type="none"/>
            <a:tailEnd len="med" w="med" type="triangle"/>
          </a:ln>
        </p:spPr>
      </p:cxnSp>
      <p:sp>
        <p:nvSpPr>
          <p:cNvPr id="336" name="Google Shape;336;g15350bad91f_0_2"/>
          <p:cNvSpPr/>
          <p:nvPr/>
        </p:nvSpPr>
        <p:spPr>
          <a:xfrm>
            <a:off x="16945202" y="4149374"/>
            <a:ext cx="2826000" cy="1134000"/>
          </a:xfrm>
          <a:prstGeom prst="rect">
            <a:avLst/>
          </a:prstGeom>
          <a:solidFill>
            <a:schemeClr val="accent5"/>
          </a:solidFill>
          <a:ln cap="flat" cmpd="sng" w="25400">
            <a:solidFill>
              <a:srgbClr val="1A59A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lt1"/>
                </a:solidFill>
                <a:latin typeface="Arial"/>
                <a:ea typeface="Arial"/>
                <a:cs typeface="Arial"/>
                <a:sym typeface="Arial"/>
              </a:rPr>
              <a:t>Cloud Platform</a:t>
            </a:r>
            <a:endParaRPr sz="2800"/>
          </a:p>
        </p:txBody>
      </p:sp>
      <p:grpSp>
        <p:nvGrpSpPr>
          <p:cNvPr id="337" name="Google Shape;337;g15350bad91f_0_2"/>
          <p:cNvGrpSpPr/>
          <p:nvPr/>
        </p:nvGrpSpPr>
        <p:grpSpPr>
          <a:xfrm>
            <a:off x="13814556" y="4262140"/>
            <a:ext cx="3989814" cy="2366440"/>
            <a:chOff x="7047781" y="1043308"/>
            <a:chExt cx="1994907" cy="1183220"/>
          </a:xfrm>
        </p:grpSpPr>
        <p:pic>
          <p:nvPicPr>
            <p:cNvPr descr="Upload with solid fill" id="338" name="Google Shape;338;g15350bad91f_0_2"/>
            <p:cNvPicPr preferRelativeResize="0"/>
            <p:nvPr/>
          </p:nvPicPr>
          <p:blipFill rotWithShape="1">
            <a:blip r:embed="rId4">
              <a:alphaModFix/>
            </a:blip>
            <a:srcRect b="0" l="0" r="0" t="0"/>
            <a:stretch/>
          </p:blipFill>
          <p:spPr>
            <a:xfrm>
              <a:off x="8128288" y="1312128"/>
              <a:ext cx="914400" cy="914400"/>
            </a:xfrm>
            <a:prstGeom prst="rect">
              <a:avLst/>
            </a:prstGeom>
            <a:noFill/>
            <a:ln>
              <a:noFill/>
            </a:ln>
          </p:spPr>
        </p:pic>
        <p:sp>
          <p:nvSpPr>
            <p:cNvPr id="339" name="Google Shape;339;g15350bad91f_0_2"/>
            <p:cNvSpPr txBox="1"/>
            <p:nvPr/>
          </p:nvSpPr>
          <p:spPr>
            <a:xfrm>
              <a:off x="7047781" y="1043308"/>
              <a:ext cx="1548000" cy="3078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t/>
              </a:r>
              <a:endParaRPr sz="2800">
                <a:solidFill>
                  <a:srgbClr val="0000FF"/>
                </a:solidFill>
              </a:endParaRPr>
            </a:p>
          </p:txBody>
        </p:sp>
      </p:grpSp>
      <p:grpSp>
        <p:nvGrpSpPr>
          <p:cNvPr id="340" name="Google Shape;340;g15350bad91f_0_2"/>
          <p:cNvGrpSpPr/>
          <p:nvPr/>
        </p:nvGrpSpPr>
        <p:grpSpPr>
          <a:xfrm>
            <a:off x="2606604" y="3243436"/>
            <a:ext cx="3909616" cy="2092240"/>
            <a:chOff x="1265202" y="1526468"/>
            <a:chExt cx="1954808" cy="1046120"/>
          </a:xfrm>
        </p:grpSpPr>
        <p:sp>
          <p:nvSpPr>
            <p:cNvPr id="341" name="Google Shape;341;g15350bad91f_0_2"/>
            <p:cNvSpPr/>
            <p:nvPr/>
          </p:nvSpPr>
          <p:spPr>
            <a:xfrm>
              <a:off x="1874510" y="1526468"/>
              <a:ext cx="1345500" cy="567000"/>
            </a:xfrm>
            <a:prstGeom prst="rect">
              <a:avLst/>
            </a:prstGeom>
            <a:gradFill>
              <a:gsLst>
                <a:gs pos="0">
                  <a:srgbClr val="B8B8C1"/>
                </a:gs>
                <a:gs pos="35000">
                  <a:srgbClr val="CDCDD3"/>
                </a:gs>
                <a:gs pos="100000">
                  <a:srgbClr val="EBEBEF"/>
                </a:gs>
              </a:gsLst>
              <a:lin ang="16200038" scaled="0"/>
            </a:gradFill>
            <a:ln cap="flat" cmpd="sng" w="9525">
              <a:solidFill>
                <a:srgbClr val="1E1B3C"/>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HPC</a:t>
              </a:r>
              <a:endParaRPr sz="2800"/>
            </a:p>
          </p:txBody>
        </p:sp>
        <p:sp>
          <p:nvSpPr>
            <p:cNvPr id="342" name="Google Shape;342;g15350bad91f_0_2"/>
            <p:cNvSpPr/>
            <p:nvPr/>
          </p:nvSpPr>
          <p:spPr>
            <a:xfrm>
              <a:off x="1265202" y="1878988"/>
              <a:ext cx="1212900" cy="693600"/>
            </a:xfrm>
            <a:prstGeom prst="can">
              <a:avLst>
                <a:gd fmla="val 25000" name="adj"/>
              </a:avLst>
            </a:prstGeom>
            <a:gradFill>
              <a:gsLst>
                <a:gs pos="0">
                  <a:srgbClr val="B8B8C1"/>
                </a:gs>
                <a:gs pos="35000">
                  <a:srgbClr val="CDCDD3"/>
                </a:gs>
                <a:gs pos="100000">
                  <a:srgbClr val="EBEBEF"/>
                </a:gs>
              </a:gsLst>
              <a:lin ang="16200038" scaled="0"/>
            </a:gradFill>
            <a:ln cap="flat" cmpd="sng" w="9525">
              <a:solidFill>
                <a:srgbClr val="1E1B3C"/>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Institutional Copies</a:t>
              </a:r>
              <a:endParaRPr sz="2800"/>
            </a:p>
          </p:txBody>
        </p:sp>
      </p:grpSp>
      <p:sp>
        <p:nvSpPr>
          <p:cNvPr id="343" name="Google Shape;343;g15350bad91f_0_2"/>
          <p:cNvSpPr txBox="1"/>
          <p:nvPr/>
        </p:nvSpPr>
        <p:spPr>
          <a:xfrm>
            <a:off x="20417558" y="7736252"/>
            <a:ext cx="3851400" cy="6156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Cloud-hosted Node</a:t>
            </a:r>
            <a:endParaRPr sz="2800"/>
          </a:p>
        </p:txBody>
      </p:sp>
      <p:grpSp>
        <p:nvGrpSpPr>
          <p:cNvPr id="344" name="Google Shape;344;g15350bad91f_0_2"/>
          <p:cNvGrpSpPr/>
          <p:nvPr/>
        </p:nvGrpSpPr>
        <p:grpSpPr>
          <a:xfrm>
            <a:off x="220471" y="3120754"/>
            <a:ext cx="22509951" cy="7708167"/>
            <a:chOff x="110236" y="1560377"/>
            <a:chExt cx="11254976" cy="3854084"/>
          </a:xfrm>
        </p:grpSpPr>
        <p:sp>
          <p:nvSpPr>
            <p:cNvPr id="345" name="Google Shape;345;g15350bad91f_0_2"/>
            <p:cNvSpPr txBox="1"/>
            <p:nvPr/>
          </p:nvSpPr>
          <p:spPr>
            <a:xfrm>
              <a:off x="3526124" y="4245436"/>
              <a:ext cx="1925700" cy="3078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Data Replication</a:t>
              </a:r>
              <a:endParaRPr sz="2800"/>
            </a:p>
          </p:txBody>
        </p:sp>
        <p:grpSp>
          <p:nvGrpSpPr>
            <p:cNvPr id="346" name="Google Shape;346;g15350bad91f_0_2"/>
            <p:cNvGrpSpPr/>
            <p:nvPr/>
          </p:nvGrpSpPr>
          <p:grpSpPr>
            <a:xfrm>
              <a:off x="110236" y="1560377"/>
              <a:ext cx="11254976" cy="3854084"/>
              <a:chOff x="110236" y="1560377"/>
              <a:chExt cx="11254976" cy="3854084"/>
            </a:xfrm>
          </p:grpSpPr>
          <p:grpSp>
            <p:nvGrpSpPr>
              <p:cNvPr id="347" name="Google Shape;347;g15350bad91f_0_2"/>
              <p:cNvGrpSpPr/>
              <p:nvPr/>
            </p:nvGrpSpPr>
            <p:grpSpPr>
              <a:xfrm>
                <a:off x="838200" y="3181754"/>
                <a:ext cx="1826187" cy="840369"/>
                <a:chOff x="838200" y="3208007"/>
                <a:chExt cx="1826187" cy="1175999"/>
              </a:xfrm>
            </p:grpSpPr>
            <p:sp>
              <p:nvSpPr>
                <p:cNvPr id="348" name="Google Shape;348;g15350bad91f_0_2"/>
                <p:cNvSpPr/>
                <p:nvPr/>
              </p:nvSpPr>
              <p:spPr>
                <a:xfrm>
                  <a:off x="1106487" y="3208007"/>
                  <a:ext cx="1557900" cy="725100"/>
                </a:xfrm>
                <a:prstGeom prst="cube">
                  <a:avLst>
                    <a:gd fmla="val 12500" name="adj"/>
                  </a:avLst>
                </a:prstGeom>
                <a:solidFill>
                  <a:schemeClr val="lt1"/>
                </a:solidFill>
                <a:ln cap="flat" cmpd="sng" w="25400">
                  <a:solidFill>
                    <a:schemeClr val="dk1"/>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ESGF Node</a:t>
                  </a:r>
                  <a:endParaRPr sz="2800"/>
                </a:p>
              </p:txBody>
            </p:sp>
            <p:sp>
              <p:nvSpPr>
                <p:cNvPr id="328" name="Google Shape;328;g15350bad91f_0_2"/>
                <p:cNvSpPr/>
                <p:nvPr/>
              </p:nvSpPr>
              <p:spPr>
                <a:xfrm>
                  <a:off x="838200" y="3725206"/>
                  <a:ext cx="725400" cy="658800"/>
                </a:xfrm>
                <a:prstGeom prst="can">
                  <a:avLst>
                    <a:gd fmla="val 25000" name="adj"/>
                  </a:avLst>
                </a:prstGeom>
                <a:solidFill>
                  <a:schemeClr val="lt1"/>
                </a:solidFill>
                <a:ln cap="flat" cmpd="sng" w="25400">
                  <a:solidFill>
                    <a:schemeClr val="dk1"/>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grpSp>
          <p:grpSp>
            <p:nvGrpSpPr>
              <p:cNvPr id="349" name="Google Shape;349;g15350bad91f_0_2"/>
              <p:cNvGrpSpPr/>
              <p:nvPr/>
            </p:nvGrpSpPr>
            <p:grpSpPr>
              <a:xfrm>
                <a:off x="3013406" y="3181754"/>
                <a:ext cx="1826187" cy="840369"/>
                <a:chOff x="838200" y="3208007"/>
                <a:chExt cx="1826187" cy="1175999"/>
              </a:xfrm>
            </p:grpSpPr>
            <p:sp>
              <p:nvSpPr>
                <p:cNvPr id="350" name="Google Shape;350;g15350bad91f_0_2"/>
                <p:cNvSpPr/>
                <p:nvPr/>
              </p:nvSpPr>
              <p:spPr>
                <a:xfrm>
                  <a:off x="1106487" y="3208007"/>
                  <a:ext cx="1557900" cy="725100"/>
                </a:xfrm>
                <a:prstGeom prst="cube">
                  <a:avLst>
                    <a:gd fmla="val 12500" name="adj"/>
                  </a:avLst>
                </a:prstGeom>
                <a:solidFill>
                  <a:schemeClr val="lt1"/>
                </a:solidFill>
                <a:ln cap="flat" cmpd="sng" w="25400">
                  <a:solidFill>
                    <a:schemeClr val="accent2"/>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ESGF Node</a:t>
                  </a:r>
                  <a:endParaRPr sz="2800"/>
                </a:p>
              </p:txBody>
            </p:sp>
            <p:sp>
              <p:nvSpPr>
                <p:cNvPr id="351" name="Google Shape;351;g15350bad91f_0_2"/>
                <p:cNvSpPr/>
                <p:nvPr/>
              </p:nvSpPr>
              <p:spPr>
                <a:xfrm>
                  <a:off x="838200" y="3725206"/>
                  <a:ext cx="725400" cy="658800"/>
                </a:xfrm>
                <a:prstGeom prst="can">
                  <a:avLst>
                    <a:gd fmla="val 25000" name="adj"/>
                  </a:avLst>
                </a:prstGeom>
                <a:solidFill>
                  <a:schemeClr val="lt1"/>
                </a:solidFill>
                <a:ln cap="flat" cmpd="sng" w="25400">
                  <a:solidFill>
                    <a:schemeClr val="accent2"/>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grpSp>
          <p:grpSp>
            <p:nvGrpSpPr>
              <p:cNvPr id="352" name="Google Shape;352;g15350bad91f_0_2"/>
              <p:cNvGrpSpPr/>
              <p:nvPr/>
            </p:nvGrpSpPr>
            <p:grpSpPr>
              <a:xfrm>
                <a:off x="5188612" y="3181755"/>
                <a:ext cx="1826187" cy="815698"/>
                <a:chOff x="838200" y="3242531"/>
                <a:chExt cx="1826187" cy="1141475"/>
              </a:xfrm>
            </p:grpSpPr>
            <p:sp>
              <p:nvSpPr>
                <p:cNvPr id="353" name="Google Shape;353;g15350bad91f_0_2"/>
                <p:cNvSpPr/>
                <p:nvPr/>
              </p:nvSpPr>
              <p:spPr>
                <a:xfrm>
                  <a:off x="1106487" y="3242531"/>
                  <a:ext cx="1557900" cy="725100"/>
                </a:xfrm>
                <a:prstGeom prst="cube">
                  <a:avLst>
                    <a:gd fmla="val 12500" name="adj"/>
                  </a:avLst>
                </a:prstGeom>
                <a:solidFill>
                  <a:schemeClr val="lt1"/>
                </a:solidFill>
                <a:ln cap="flat" cmpd="sng" w="25400">
                  <a:solidFill>
                    <a:schemeClr val="accent3"/>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ESGF Node</a:t>
                  </a:r>
                  <a:endParaRPr sz="2800"/>
                </a:p>
              </p:txBody>
            </p:sp>
            <p:sp>
              <p:nvSpPr>
                <p:cNvPr id="330" name="Google Shape;330;g15350bad91f_0_2"/>
                <p:cNvSpPr/>
                <p:nvPr/>
              </p:nvSpPr>
              <p:spPr>
                <a:xfrm>
                  <a:off x="838200" y="3725206"/>
                  <a:ext cx="725400" cy="658800"/>
                </a:xfrm>
                <a:prstGeom prst="can">
                  <a:avLst>
                    <a:gd fmla="val 25000" name="adj"/>
                  </a:avLst>
                </a:prstGeom>
                <a:solidFill>
                  <a:schemeClr val="lt1"/>
                </a:solidFill>
                <a:ln cap="flat" cmpd="sng" w="25400">
                  <a:solidFill>
                    <a:schemeClr val="accent3"/>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grpSp>
          <p:grpSp>
            <p:nvGrpSpPr>
              <p:cNvPr id="354" name="Google Shape;354;g15350bad91f_0_2"/>
              <p:cNvGrpSpPr/>
              <p:nvPr/>
            </p:nvGrpSpPr>
            <p:grpSpPr>
              <a:xfrm>
                <a:off x="7363818" y="3181754"/>
                <a:ext cx="1826187" cy="840369"/>
                <a:chOff x="838200" y="3208007"/>
                <a:chExt cx="1826187" cy="1175999"/>
              </a:xfrm>
            </p:grpSpPr>
            <p:sp>
              <p:nvSpPr>
                <p:cNvPr id="355" name="Google Shape;355;g15350bad91f_0_2"/>
                <p:cNvSpPr/>
                <p:nvPr/>
              </p:nvSpPr>
              <p:spPr>
                <a:xfrm>
                  <a:off x="1106487" y="3208007"/>
                  <a:ext cx="1557900" cy="725100"/>
                </a:xfrm>
                <a:prstGeom prst="cube">
                  <a:avLst>
                    <a:gd fmla="val 12500" name="adj"/>
                  </a:avLst>
                </a:prstGeom>
                <a:solidFill>
                  <a:schemeClr val="lt1"/>
                </a:solidFill>
                <a:ln cap="flat" cmpd="sng" w="25400">
                  <a:solidFill>
                    <a:schemeClr val="accent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ESGF Node</a:t>
                  </a:r>
                  <a:endParaRPr sz="2800"/>
                </a:p>
              </p:txBody>
            </p:sp>
            <p:sp>
              <p:nvSpPr>
                <p:cNvPr id="334" name="Google Shape;334;g15350bad91f_0_2"/>
                <p:cNvSpPr/>
                <p:nvPr/>
              </p:nvSpPr>
              <p:spPr>
                <a:xfrm>
                  <a:off x="838200" y="3725206"/>
                  <a:ext cx="725400" cy="658800"/>
                </a:xfrm>
                <a:prstGeom prst="can">
                  <a:avLst>
                    <a:gd fmla="val 25000" name="adj"/>
                  </a:avLst>
                </a:prstGeom>
                <a:solidFill>
                  <a:schemeClr val="lt1"/>
                </a:solidFill>
                <a:ln cap="flat" cmpd="sng" w="25400">
                  <a:solidFill>
                    <a:schemeClr val="accent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grpSp>
          <p:grpSp>
            <p:nvGrpSpPr>
              <p:cNvPr id="356" name="Google Shape;356;g15350bad91f_0_2"/>
              <p:cNvGrpSpPr/>
              <p:nvPr/>
            </p:nvGrpSpPr>
            <p:grpSpPr>
              <a:xfrm>
                <a:off x="9539024" y="3181754"/>
                <a:ext cx="1826187" cy="840369"/>
                <a:chOff x="838200" y="3208007"/>
                <a:chExt cx="1826187" cy="1175999"/>
              </a:xfrm>
            </p:grpSpPr>
            <p:sp>
              <p:nvSpPr>
                <p:cNvPr id="357" name="Google Shape;357;g15350bad91f_0_2"/>
                <p:cNvSpPr/>
                <p:nvPr/>
              </p:nvSpPr>
              <p:spPr>
                <a:xfrm>
                  <a:off x="1106487" y="3208007"/>
                  <a:ext cx="1557900" cy="725100"/>
                </a:xfrm>
                <a:prstGeom prst="cube">
                  <a:avLst>
                    <a:gd fmla="val 12500" name="adj"/>
                  </a:avLst>
                </a:prstGeom>
                <a:solidFill>
                  <a:schemeClr val="lt1"/>
                </a:solidFill>
                <a:ln cap="flat" cmpd="sng" w="25400">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ESGF Node</a:t>
                  </a:r>
                  <a:endParaRPr sz="2800"/>
                </a:p>
              </p:txBody>
            </p:sp>
            <p:sp>
              <p:nvSpPr>
                <p:cNvPr id="358" name="Google Shape;358;g15350bad91f_0_2"/>
                <p:cNvSpPr/>
                <p:nvPr/>
              </p:nvSpPr>
              <p:spPr>
                <a:xfrm>
                  <a:off x="838200" y="3725206"/>
                  <a:ext cx="725400" cy="658800"/>
                </a:xfrm>
                <a:prstGeom prst="can">
                  <a:avLst>
                    <a:gd fmla="val 25000" name="adj"/>
                  </a:avLst>
                </a:prstGeom>
                <a:solidFill>
                  <a:schemeClr val="lt1"/>
                </a:solidFill>
                <a:ln cap="flat" cmpd="sng" w="25400">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grpSp>
          <p:sp>
            <p:nvSpPr>
              <p:cNvPr id="359" name="Google Shape;359;g15350bad91f_0_2"/>
              <p:cNvSpPr/>
              <p:nvPr/>
            </p:nvSpPr>
            <p:spPr>
              <a:xfrm>
                <a:off x="3826365" y="2601301"/>
                <a:ext cx="484500" cy="637500"/>
              </a:xfrm>
              <a:prstGeom prst="upArrow">
                <a:avLst>
                  <a:gd fmla="val 50000" name="adj1"/>
                  <a:gd fmla="val 50000" name="adj2"/>
                </a:avLst>
              </a:prstGeom>
              <a:solidFill>
                <a:schemeClr val="dk1">
                  <a:alpha val="40780"/>
                </a:schemeClr>
              </a:solidFill>
              <a:ln cap="flat" cmpd="sng" w="25400">
                <a:solidFill>
                  <a:srgbClr val="17152D">
                    <a:alpha val="50980"/>
                  </a:srgbClr>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360" name="Google Shape;360;g15350bad91f_0_2"/>
              <p:cNvSpPr/>
              <p:nvPr/>
            </p:nvSpPr>
            <p:spPr>
              <a:xfrm>
                <a:off x="5999569" y="2601301"/>
                <a:ext cx="484500" cy="637500"/>
              </a:xfrm>
              <a:prstGeom prst="upArrow">
                <a:avLst>
                  <a:gd fmla="val 50000" name="adj1"/>
                  <a:gd fmla="val 50000" name="adj2"/>
                </a:avLst>
              </a:prstGeom>
              <a:solidFill>
                <a:schemeClr val="dk1">
                  <a:alpha val="40780"/>
                </a:schemeClr>
              </a:solidFill>
              <a:ln cap="flat" cmpd="sng" w="25400">
                <a:solidFill>
                  <a:srgbClr val="17152D">
                    <a:alpha val="50980"/>
                  </a:srgbClr>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361" name="Google Shape;361;g15350bad91f_0_2"/>
              <p:cNvSpPr/>
              <p:nvPr/>
            </p:nvSpPr>
            <p:spPr>
              <a:xfrm>
                <a:off x="10385930" y="2601301"/>
                <a:ext cx="484500" cy="637500"/>
              </a:xfrm>
              <a:prstGeom prst="upArrow">
                <a:avLst>
                  <a:gd fmla="val 50000" name="adj1"/>
                  <a:gd fmla="val 50000" name="adj2"/>
                </a:avLst>
              </a:prstGeom>
              <a:solidFill>
                <a:schemeClr val="dk1">
                  <a:alpha val="40780"/>
                </a:schemeClr>
              </a:solidFill>
              <a:ln cap="flat" cmpd="sng" w="25400">
                <a:solidFill>
                  <a:srgbClr val="17152D">
                    <a:alpha val="50980"/>
                  </a:srgbClr>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cxnSp>
            <p:nvCxnSpPr>
              <p:cNvPr id="362" name="Google Shape;362;g15350bad91f_0_2"/>
              <p:cNvCxnSpPr/>
              <p:nvPr/>
            </p:nvCxnSpPr>
            <p:spPr>
              <a:xfrm flipH="1" rot="10800000">
                <a:off x="1470886" y="3861905"/>
                <a:ext cx="1542600" cy="104700"/>
              </a:xfrm>
              <a:prstGeom prst="bentConnector3">
                <a:avLst>
                  <a:gd fmla="val 50000" name="adj1"/>
                </a:avLst>
              </a:prstGeom>
              <a:noFill/>
              <a:ln cap="flat" cmpd="sng" w="50800">
                <a:solidFill>
                  <a:srgbClr val="949494"/>
                </a:solidFill>
                <a:prstDash val="solid"/>
                <a:round/>
                <a:headEnd len="sm" w="sm" type="none"/>
                <a:tailEnd len="med" w="med" type="triangle"/>
              </a:ln>
            </p:spPr>
          </p:cxnSp>
          <p:cxnSp>
            <p:nvCxnSpPr>
              <p:cNvPr id="363" name="Google Shape;363;g15350bad91f_0_2"/>
              <p:cNvCxnSpPr/>
              <p:nvPr/>
            </p:nvCxnSpPr>
            <p:spPr>
              <a:xfrm>
                <a:off x="5914100" y="3913585"/>
                <a:ext cx="1449600" cy="12600"/>
              </a:xfrm>
              <a:prstGeom prst="straightConnector1">
                <a:avLst/>
              </a:prstGeom>
              <a:noFill/>
              <a:ln cap="flat" cmpd="sng" w="50800">
                <a:solidFill>
                  <a:srgbClr val="949494"/>
                </a:solidFill>
                <a:prstDash val="solid"/>
                <a:round/>
                <a:headEnd len="med" w="med" type="triangle"/>
                <a:tailEnd len="med" w="med" type="triangle"/>
              </a:ln>
            </p:spPr>
          </p:cxnSp>
          <p:cxnSp>
            <p:nvCxnSpPr>
              <p:cNvPr id="364" name="Google Shape;364;g15350bad91f_0_2"/>
              <p:cNvCxnSpPr/>
              <p:nvPr/>
            </p:nvCxnSpPr>
            <p:spPr>
              <a:xfrm>
                <a:off x="3409719" y="3952752"/>
                <a:ext cx="1989600" cy="27600"/>
              </a:xfrm>
              <a:prstGeom prst="bentConnector4">
                <a:avLst>
                  <a:gd fmla="val 670" name="adj1"/>
                  <a:gd fmla="val 925092" name="adj2"/>
                </a:avLst>
              </a:prstGeom>
              <a:noFill/>
              <a:ln cap="flat" cmpd="sng" w="50800">
                <a:solidFill>
                  <a:srgbClr val="949494"/>
                </a:solidFill>
                <a:prstDash val="solid"/>
                <a:round/>
                <a:headEnd len="med" w="med" type="triangle"/>
                <a:tailEnd len="med" w="med" type="triangle"/>
              </a:ln>
            </p:spPr>
          </p:cxnSp>
          <p:cxnSp>
            <p:nvCxnSpPr>
              <p:cNvPr id="365" name="Google Shape;365;g15350bad91f_0_2"/>
              <p:cNvCxnSpPr/>
              <p:nvPr/>
            </p:nvCxnSpPr>
            <p:spPr>
              <a:xfrm flipH="1" rot="10800000">
                <a:off x="8089306" y="3875952"/>
                <a:ext cx="1464300" cy="76800"/>
              </a:xfrm>
              <a:prstGeom prst="bentConnector3">
                <a:avLst>
                  <a:gd fmla="val 50000" name="adj1"/>
                </a:avLst>
              </a:prstGeom>
              <a:noFill/>
              <a:ln cap="flat" cmpd="sng" w="50800">
                <a:solidFill>
                  <a:srgbClr val="949494"/>
                </a:solidFill>
                <a:prstDash val="solid"/>
                <a:round/>
                <a:headEnd len="sm" w="sm" type="none"/>
                <a:tailEnd len="med" w="med" type="triangle"/>
              </a:ln>
            </p:spPr>
          </p:cxnSp>
          <p:pic>
            <p:nvPicPr>
              <p:cNvPr descr="Programmer male outline" id="366" name="Google Shape;366;g15350bad91f_0_2"/>
              <p:cNvPicPr preferRelativeResize="0"/>
              <p:nvPr/>
            </p:nvPicPr>
            <p:blipFill rotWithShape="1">
              <a:blip r:embed="rId5">
                <a:alphaModFix/>
              </a:blip>
              <a:srcRect b="0" l="0" r="0" t="0"/>
              <a:stretch/>
            </p:blipFill>
            <p:spPr>
              <a:xfrm>
                <a:off x="3624960" y="1560377"/>
                <a:ext cx="914400" cy="914400"/>
              </a:xfrm>
              <a:prstGeom prst="rect">
                <a:avLst/>
              </a:prstGeom>
              <a:noFill/>
              <a:ln>
                <a:noFill/>
              </a:ln>
            </p:spPr>
          </p:pic>
          <p:pic>
            <p:nvPicPr>
              <p:cNvPr descr="Users outline" id="367" name="Google Shape;367;g15350bad91f_0_2"/>
              <p:cNvPicPr preferRelativeResize="0"/>
              <p:nvPr/>
            </p:nvPicPr>
            <p:blipFill rotWithShape="1">
              <a:blip r:embed="rId6">
                <a:alphaModFix/>
              </a:blip>
              <a:srcRect b="0" l="0" r="0" t="0"/>
              <a:stretch/>
            </p:blipFill>
            <p:spPr>
              <a:xfrm>
                <a:off x="5770625" y="1755968"/>
                <a:ext cx="914400" cy="914400"/>
              </a:xfrm>
              <a:prstGeom prst="rect">
                <a:avLst/>
              </a:prstGeom>
              <a:noFill/>
              <a:ln>
                <a:noFill/>
              </a:ln>
            </p:spPr>
          </p:pic>
          <p:sp>
            <p:nvSpPr>
              <p:cNvPr id="368" name="Google Shape;368;g15350bad91f_0_2"/>
              <p:cNvSpPr/>
              <p:nvPr/>
            </p:nvSpPr>
            <p:spPr>
              <a:xfrm>
                <a:off x="1678981" y="2601301"/>
                <a:ext cx="484500" cy="637500"/>
              </a:xfrm>
              <a:prstGeom prst="upArrow">
                <a:avLst>
                  <a:gd fmla="val 50000" name="adj1"/>
                  <a:gd fmla="val 50000" name="adj2"/>
                </a:avLst>
              </a:prstGeom>
              <a:solidFill>
                <a:schemeClr val="dk1">
                  <a:alpha val="40780"/>
                </a:schemeClr>
              </a:solidFill>
              <a:ln cap="flat" cmpd="sng" w="25400">
                <a:solidFill>
                  <a:srgbClr val="17152D">
                    <a:alpha val="50980"/>
                  </a:srgbClr>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369" name="Google Shape;369;g15350bad91f_0_2"/>
              <p:cNvSpPr txBox="1"/>
              <p:nvPr/>
            </p:nvSpPr>
            <p:spPr>
              <a:xfrm rot="-5400000">
                <a:off x="-195898" y="4501561"/>
                <a:ext cx="1302600" cy="5232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Publishing and QA</a:t>
                </a:r>
                <a:endParaRPr sz="2800"/>
              </a:p>
            </p:txBody>
          </p:sp>
          <p:sp>
            <p:nvSpPr>
              <p:cNvPr id="370" name="Google Shape;370;g15350bad91f_0_2"/>
              <p:cNvSpPr/>
              <p:nvPr/>
            </p:nvSpPr>
            <p:spPr>
              <a:xfrm rot="2763209">
                <a:off x="4973945" y="2342813"/>
                <a:ext cx="484591" cy="919745"/>
              </a:xfrm>
              <a:prstGeom prst="upArrow">
                <a:avLst>
                  <a:gd fmla="val 50000" name="adj1"/>
                  <a:gd fmla="val 50000" name="adj2"/>
                </a:avLst>
              </a:prstGeom>
              <a:solidFill>
                <a:schemeClr val="dk1">
                  <a:alpha val="40780"/>
                </a:schemeClr>
              </a:solidFill>
              <a:ln cap="flat" cmpd="sng" w="25400">
                <a:solidFill>
                  <a:srgbClr val="17152D">
                    <a:alpha val="50980"/>
                  </a:srgbClr>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371" name="Google Shape;371;g15350bad91f_0_2"/>
              <p:cNvSpPr txBox="1"/>
              <p:nvPr/>
            </p:nvSpPr>
            <p:spPr>
              <a:xfrm>
                <a:off x="4836285" y="2796569"/>
                <a:ext cx="1548000" cy="3078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Search</a:t>
                </a:r>
                <a:endParaRPr sz="2800"/>
              </a:p>
            </p:txBody>
          </p:sp>
          <p:sp>
            <p:nvSpPr>
              <p:cNvPr id="372" name="Google Shape;372;g15350bad91f_0_2"/>
              <p:cNvSpPr txBox="1"/>
              <p:nvPr/>
            </p:nvSpPr>
            <p:spPr>
              <a:xfrm>
                <a:off x="6178631" y="2681617"/>
                <a:ext cx="1548000" cy="3078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Download</a:t>
                </a:r>
                <a:endParaRPr sz="2800"/>
              </a:p>
            </p:txBody>
          </p:sp>
          <p:sp>
            <p:nvSpPr>
              <p:cNvPr id="373" name="Google Shape;373;g15350bad91f_0_2"/>
              <p:cNvSpPr txBox="1"/>
              <p:nvPr/>
            </p:nvSpPr>
            <p:spPr>
              <a:xfrm rot="-5400000">
                <a:off x="-171615" y="3091132"/>
                <a:ext cx="1302600" cy="738900"/>
              </a:xfrm>
              <a:prstGeom prst="rect">
                <a:avLst/>
              </a:prstGeom>
              <a:noFill/>
              <a:ln>
                <a:noFill/>
              </a:ln>
            </p:spPr>
            <p:txBody>
              <a:bodyPr anchorCtr="0" anchor="t" bIns="91400" lIns="182850" spcFirstLastPara="1" rIns="182850" wrap="square" tIns="91400">
                <a:spAutoFit/>
              </a:bodyPr>
              <a:lstStyle/>
              <a:p>
                <a:pPr indent="0" lvl="0" marL="0" marR="0" rtl="0" algn="ctr">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Federated Search and Data Access</a:t>
                </a:r>
                <a:endParaRPr sz="2800"/>
              </a:p>
            </p:txBody>
          </p:sp>
        </p:grpSp>
      </p:grpSp>
      <p:grpSp>
        <p:nvGrpSpPr>
          <p:cNvPr id="374" name="Google Shape;374;g15350bad91f_0_2"/>
          <p:cNvGrpSpPr/>
          <p:nvPr/>
        </p:nvGrpSpPr>
        <p:grpSpPr>
          <a:xfrm>
            <a:off x="3067253" y="8608921"/>
            <a:ext cx="1130016" cy="1414580"/>
            <a:chOff x="11371210" y="819150"/>
            <a:chExt cx="914400" cy="970619"/>
          </a:xfrm>
        </p:grpSpPr>
        <p:sp>
          <p:nvSpPr>
            <p:cNvPr id="375" name="Google Shape;375;g15350bad91f_0_2"/>
            <p:cNvSpPr/>
            <p:nvPr/>
          </p:nvSpPr>
          <p:spPr>
            <a:xfrm>
              <a:off x="11391900" y="819150"/>
              <a:ext cx="893700" cy="914400"/>
            </a:xfrm>
            <a:prstGeom prst="snip1Rect">
              <a:avLst>
                <a:gd fmla="val 16667" name="adj"/>
              </a:avLst>
            </a:prstGeom>
            <a:solidFill>
              <a:srgbClr val="D8D8DD"/>
            </a:solidFill>
            <a:ln cap="flat" cmpd="sng" w="25400">
              <a:solidFill>
                <a:srgbClr val="94949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pic>
          <p:nvPicPr>
            <p:cNvPr descr="Binary outline" id="376" name="Google Shape;376;g15350bad91f_0_2"/>
            <p:cNvPicPr preferRelativeResize="0"/>
            <p:nvPr/>
          </p:nvPicPr>
          <p:blipFill rotWithShape="1">
            <a:blip r:embed="rId7">
              <a:alphaModFix/>
            </a:blip>
            <a:srcRect b="0" l="0" r="0" t="0"/>
            <a:stretch/>
          </p:blipFill>
          <p:spPr>
            <a:xfrm>
              <a:off x="11371210" y="875369"/>
              <a:ext cx="914400" cy="914400"/>
            </a:xfrm>
            <a:prstGeom prst="rect">
              <a:avLst/>
            </a:prstGeom>
            <a:noFill/>
            <a:ln>
              <a:noFill/>
            </a:ln>
          </p:spPr>
        </p:pic>
      </p:grpSp>
      <p:grpSp>
        <p:nvGrpSpPr>
          <p:cNvPr id="377" name="Google Shape;377;g15350bad91f_0_2"/>
          <p:cNvGrpSpPr/>
          <p:nvPr/>
        </p:nvGrpSpPr>
        <p:grpSpPr>
          <a:xfrm>
            <a:off x="11563031" y="8455213"/>
            <a:ext cx="1130016" cy="1414580"/>
            <a:chOff x="11371210" y="819150"/>
            <a:chExt cx="914400" cy="970619"/>
          </a:xfrm>
        </p:grpSpPr>
        <p:sp>
          <p:nvSpPr>
            <p:cNvPr id="378" name="Google Shape;378;g15350bad91f_0_2"/>
            <p:cNvSpPr/>
            <p:nvPr/>
          </p:nvSpPr>
          <p:spPr>
            <a:xfrm>
              <a:off x="11391900" y="819150"/>
              <a:ext cx="893700" cy="914400"/>
            </a:xfrm>
            <a:prstGeom prst="snip1Rect">
              <a:avLst>
                <a:gd fmla="val 16667" name="adj"/>
              </a:avLst>
            </a:prstGeom>
            <a:solidFill>
              <a:srgbClr val="D8D8DD"/>
            </a:solidFill>
            <a:ln cap="flat" cmpd="sng" w="25400">
              <a:solidFill>
                <a:srgbClr val="94949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pic>
          <p:nvPicPr>
            <p:cNvPr descr="Binary outline" id="379" name="Google Shape;379;g15350bad91f_0_2"/>
            <p:cNvPicPr preferRelativeResize="0"/>
            <p:nvPr/>
          </p:nvPicPr>
          <p:blipFill rotWithShape="1">
            <a:blip r:embed="rId7">
              <a:alphaModFix/>
            </a:blip>
            <a:srcRect b="0" l="0" r="0" t="0"/>
            <a:stretch/>
          </p:blipFill>
          <p:spPr>
            <a:xfrm>
              <a:off x="11371210" y="875369"/>
              <a:ext cx="914400" cy="914400"/>
            </a:xfrm>
            <a:prstGeom prst="rect">
              <a:avLst/>
            </a:prstGeom>
            <a:noFill/>
            <a:ln>
              <a:noFill/>
            </a:ln>
          </p:spPr>
        </p:pic>
      </p:grpSp>
      <p:grpSp>
        <p:nvGrpSpPr>
          <p:cNvPr id="380" name="Google Shape;380;g15350bad91f_0_2"/>
          <p:cNvGrpSpPr/>
          <p:nvPr/>
        </p:nvGrpSpPr>
        <p:grpSpPr>
          <a:xfrm>
            <a:off x="16178507" y="8490823"/>
            <a:ext cx="1130016" cy="1414580"/>
            <a:chOff x="11371210" y="819150"/>
            <a:chExt cx="914400" cy="970619"/>
          </a:xfrm>
        </p:grpSpPr>
        <p:sp>
          <p:nvSpPr>
            <p:cNvPr id="381" name="Google Shape;381;g15350bad91f_0_2"/>
            <p:cNvSpPr/>
            <p:nvPr/>
          </p:nvSpPr>
          <p:spPr>
            <a:xfrm>
              <a:off x="11391900" y="819150"/>
              <a:ext cx="893700" cy="914400"/>
            </a:xfrm>
            <a:prstGeom prst="snip1Rect">
              <a:avLst>
                <a:gd fmla="val 16667" name="adj"/>
              </a:avLst>
            </a:prstGeom>
            <a:solidFill>
              <a:srgbClr val="D8D8DD"/>
            </a:solidFill>
            <a:ln cap="flat" cmpd="sng" w="25400">
              <a:solidFill>
                <a:srgbClr val="949494"/>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pic>
          <p:nvPicPr>
            <p:cNvPr descr="Binary outline" id="382" name="Google Shape;382;g15350bad91f_0_2"/>
            <p:cNvPicPr preferRelativeResize="0"/>
            <p:nvPr/>
          </p:nvPicPr>
          <p:blipFill rotWithShape="1">
            <a:blip r:embed="rId7">
              <a:alphaModFix/>
            </a:blip>
            <a:srcRect b="0" l="0" r="0" t="0"/>
            <a:stretch/>
          </p:blipFill>
          <p:spPr>
            <a:xfrm>
              <a:off x="11371210" y="875369"/>
              <a:ext cx="914400" cy="914400"/>
            </a:xfrm>
            <a:prstGeom prst="rect">
              <a:avLst/>
            </a:prstGeom>
            <a:noFill/>
            <a:ln>
              <a:noFill/>
            </a:ln>
          </p:spPr>
        </p:pic>
      </p:grpSp>
      <p:sp>
        <p:nvSpPr>
          <p:cNvPr id="383" name="Google Shape;383;g15350bad91f_0_2"/>
          <p:cNvSpPr/>
          <p:nvPr/>
        </p:nvSpPr>
        <p:spPr>
          <a:xfrm>
            <a:off x="18098526" y="5466795"/>
            <a:ext cx="2064300" cy="1312800"/>
          </a:xfrm>
          <a:prstGeom prst="roundRect">
            <a:avLst>
              <a:gd fmla="val 16667" name="adj"/>
            </a:avLst>
          </a:prstGeom>
          <a:solidFill>
            <a:srgbClr val="FEFFFE"/>
          </a:solidFill>
          <a:ln cap="flat" cmpd="sng" w="38100">
            <a:solidFill>
              <a:srgbClr val="10BE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r>
              <a:rPr b="1" i="0" lang="en-US" sz="2200" u="none" cap="none" strike="noStrike">
                <a:solidFill>
                  <a:srgbClr val="0000FF"/>
                </a:solidFill>
              </a:rPr>
              <a:t>Web</a:t>
            </a:r>
            <a:endParaRPr b="1" sz="2200">
              <a:solidFill>
                <a:srgbClr val="0000FF"/>
              </a:solidFill>
            </a:endParaRPr>
          </a:p>
          <a:p>
            <a:pPr indent="0" lvl="0" marL="0" marR="0" rtl="0" algn="r">
              <a:lnSpc>
                <a:spcPct val="100000"/>
              </a:lnSpc>
              <a:spcBef>
                <a:spcPts val="0"/>
              </a:spcBef>
              <a:spcAft>
                <a:spcPts val="0"/>
              </a:spcAft>
              <a:buNone/>
            </a:pPr>
            <a:r>
              <a:rPr b="1" i="0" lang="en-US" sz="2200" u="none" cap="none" strike="noStrike">
                <a:solidFill>
                  <a:srgbClr val="0000FF"/>
                </a:solidFill>
              </a:rPr>
              <a:t> Processing </a:t>
            </a:r>
            <a:endParaRPr b="1" sz="2200">
              <a:solidFill>
                <a:srgbClr val="0000FF"/>
              </a:solidFill>
            </a:endParaRPr>
          </a:p>
          <a:p>
            <a:pPr indent="0" lvl="0" marL="0" marR="0" rtl="0" algn="r">
              <a:lnSpc>
                <a:spcPct val="100000"/>
              </a:lnSpc>
              <a:spcBef>
                <a:spcPts val="0"/>
              </a:spcBef>
              <a:spcAft>
                <a:spcPts val="0"/>
              </a:spcAft>
              <a:buNone/>
            </a:pPr>
            <a:r>
              <a:rPr b="1" i="0" lang="en-US" sz="2200" u="none" cap="none" strike="noStrike">
                <a:solidFill>
                  <a:srgbClr val="0000FF"/>
                </a:solidFill>
              </a:rPr>
              <a:t>Service</a:t>
            </a:r>
            <a:endParaRPr b="1" sz="2200">
              <a:solidFill>
                <a:srgbClr val="0000FF"/>
              </a:solidFill>
            </a:endParaRPr>
          </a:p>
        </p:txBody>
      </p:sp>
      <p:pic>
        <p:nvPicPr>
          <p:cNvPr descr="Gears outline" id="384" name="Google Shape;384;g15350bad91f_0_2"/>
          <p:cNvPicPr preferRelativeResize="0"/>
          <p:nvPr/>
        </p:nvPicPr>
        <p:blipFill rotWithShape="1">
          <a:blip r:embed="rId8">
            <a:alphaModFix/>
          </a:blip>
          <a:srcRect b="0" l="0" r="0" t="0"/>
          <a:stretch/>
        </p:blipFill>
        <p:spPr>
          <a:xfrm>
            <a:off x="18098525" y="5466802"/>
            <a:ext cx="783750" cy="783775"/>
          </a:xfrm>
          <a:prstGeom prst="rect">
            <a:avLst/>
          </a:prstGeom>
          <a:noFill/>
          <a:ln>
            <a:noFill/>
          </a:ln>
        </p:spPr>
      </p:pic>
      <p:sp>
        <p:nvSpPr>
          <p:cNvPr id="385" name="Google Shape;385;g15350bad91f_0_2"/>
          <p:cNvSpPr txBox="1"/>
          <p:nvPr/>
        </p:nvSpPr>
        <p:spPr>
          <a:xfrm>
            <a:off x="17924875" y="11998700"/>
            <a:ext cx="6001500" cy="484800"/>
          </a:xfrm>
          <a:prstGeom prst="rect">
            <a:avLst/>
          </a:prstGeom>
          <a:noFill/>
          <a:ln>
            <a:noFill/>
          </a:ln>
        </p:spPr>
        <p:txBody>
          <a:bodyPr anchorCtr="0" anchor="t" bIns="91425" lIns="91425" spcFirstLastPara="1" rIns="91425" wrap="square" tIns="91425">
            <a:spAutoFit/>
          </a:bodyPr>
          <a:lstStyle/>
          <a:p>
            <a:pPr indent="0" lvl="0" marL="0" marR="76200" rtl="0" algn="l">
              <a:lnSpc>
                <a:spcPct val="122222"/>
              </a:lnSpc>
              <a:spcBef>
                <a:spcPts val="0"/>
              </a:spcBef>
              <a:spcAft>
                <a:spcPts val="0"/>
              </a:spcAft>
              <a:buNone/>
            </a:pPr>
            <a:r>
              <a:rPr lang="en-US" sz="1950">
                <a:latin typeface="Roboto"/>
                <a:ea typeface="Roboto"/>
                <a:cs typeface="Roboto"/>
                <a:sym typeface="Roboto"/>
              </a:rPr>
              <a:t>Adapted from: </a:t>
            </a:r>
            <a:r>
              <a:rPr lang="en-US" sz="1950">
                <a:latin typeface="Roboto"/>
                <a:ea typeface="Roboto"/>
                <a:cs typeface="Roboto"/>
                <a:sym typeface="Roboto"/>
              </a:rPr>
              <a:t>Philip Kershaw, ESGF - CPCMW 2022 </a:t>
            </a:r>
            <a:endParaRPr sz="1950">
              <a:latin typeface="Roboto"/>
              <a:ea typeface="Roboto"/>
              <a:cs typeface="Roboto"/>
              <a:sym typeface="Roboto"/>
            </a:endParaRPr>
          </a:p>
        </p:txBody>
      </p:sp>
      <p:sp>
        <p:nvSpPr>
          <p:cNvPr id="386" name="Google Shape;386;g15350bad91f_0_2"/>
          <p:cNvSpPr/>
          <p:nvPr/>
        </p:nvSpPr>
        <p:spPr>
          <a:xfrm>
            <a:off x="13911950" y="3984550"/>
            <a:ext cx="3115800" cy="1009800"/>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lang="en-US" sz="2800">
                <a:solidFill>
                  <a:srgbClr val="0000FF"/>
                </a:solidFill>
              </a:rPr>
              <a:t>Cloud Optimized Copy of Data</a:t>
            </a:r>
            <a:endParaRPr sz="2800">
              <a:solidFill>
                <a:srgbClr val="0000FF"/>
              </a:solidFill>
            </a:endParaRPr>
          </a:p>
          <a:p>
            <a:pPr indent="0" lvl="0" marL="0" rtl="0" algn="l">
              <a:spcBef>
                <a:spcPts val="0"/>
              </a:spcBef>
              <a:spcAft>
                <a:spcPts val="0"/>
              </a:spcAft>
              <a:buNone/>
            </a:pPr>
            <a:r>
              <a:t/>
            </a:r>
            <a:endParaRPr/>
          </a:p>
        </p:txBody>
      </p:sp>
      <p:sp>
        <p:nvSpPr>
          <p:cNvPr id="387" name="Google Shape;387;g15350bad91f_0_2"/>
          <p:cNvSpPr/>
          <p:nvPr/>
        </p:nvSpPr>
        <p:spPr>
          <a:xfrm>
            <a:off x="13911950" y="3982875"/>
            <a:ext cx="3109200" cy="1009800"/>
          </a:xfrm>
          <a:prstGeom prst="rect">
            <a:avLst/>
          </a:prstGeom>
          <a:solidFill>
            <a:srgbClr val="FDFB65"/>
          </a:solid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0000FF"/>
                </a:solidFill>
              </a:rPr>
              <a:t>Cloud Optimized Copy of Data</a:t>
            </a:r>
            <a:endParaRPr sz="2800">
              <a:solidFill>
                <a:srgbClr val="0000FF"/>
              </a:solidFill>
            </a:endParaRPr>
          </a:p>
          <a:p>
            <a:pPr indent="0" lvl="0" marL="0" rtl="0" algn="l">
              <a:spcBef>
                <a:spcPts val="0"/>
              </a:spcBef>
              <a:spcAft>
                <a:spcPts val="0"/>
              </a:spcAft>
              <a:buNone/>
            </a:pPr>
            <a:r>
              <a:t/>
            </a:r>
            <a:endParaRPr/>
          </a:p>
        </p:txBody>
      </p:sp>
      <p:cxnSp>
        <p:nvCxnSpPr>
          <p:cNvPr id="388" name="Google Shape;388;g15350bad91f_0_2"/>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389" name="Google Shape;389;g15350bad91f_0_2"/>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77724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Future architecture of ESGF </a:t>
            </a:r>
            <a:endParaRPr sz="6000">
              <a:solidFill>
                <a:srgbClr val="1C4587"/>
              </a:solidFill>
              <a:latin typeface="Calibri"/>
              <a:ea typeface="Calibri"/>
              <a:cs typeface="Calibri"/>
              <a:sym typeface="Calibri"/>
            </a:endParaRPr>
          </a:p>
        </p:txBody>
      </p:sp>
      <p:sp>
        <p:nvSpPr>
          <p:cNvPr id="390" name="Google Shape;390;g15350bad91f_0_2"/>
          <p:cNvSpPr txBox="1"/>
          <p:nvPr>
            <p:ph idx="12" type="sldNum"/>
          </p:nvPr>
        </p:nvSpPr>
        <p:spPr>
          <a:xfrm>
            <a:off x="22818090" y="12666269"/>
            <a:ext cx="1463100" cy="1050000"/>
          </a:xfrm>
          <a:prstGeom prst="rect">
            <a:avLst/>
          </a:prstGeom>
        </p:spPr>
        <p:txBody>
          <a:bodyPr anchorCtr="0" anchor="t"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g15350bad91f_0_2"/>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3"/>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400"/>
              <a:buFont typeface="Helvetica Neue Light"/>
              <a:buNone/>
            </a:pPr>
            <a:fld id="{00000000-1234-1234-1234-123412341234}" type="slidenum">
              <a:rPr b="0" lang="en-US" sz="2400">
                <a:solidFill>
                  <a:srgbClr val="FFFFFF"/>
                </a:solidFill>
                <a:latin typeface="Helvetica Neue Light"/>
                <a:ea typeface="Helvetica Neue Light"/>
                <a:cs typeface="Helvetica Neue Light"/>
                <a:sym typeface="Helvetica Neue Light"/>
              </a:rPr>
              <a:t>‹#›</a:t>
            </a:fld>
            <a:endParaRPr/>
          </a:p>
        </p:txBody>
      </p:sp>
      <p:grpSp>
        <p:nvGrpSpPr>
          <p:cNvPr id="397" name="Google Shape;397;p13"/>
          <p:cNvGrpSpPr/>
          <p:nvPr/>
        </p:nvGrpSpPr>
        <p:grpSpPr>
          <a:xfrm>
            <a:off x="8174974" y="4058068"/>
            <a:ext cx="8034052" cy="9031288"/>
            <a:chOff x="0" y="0"/>
            <a:chExt cx="8034050" cy="9031286"/>
          </a:xfrm>
        </p:grpSpPr>
        <p:pic>
          <p:nvPicPr>
            <p:cNvPr descr="Image" id="398" name="Google Shape;398;p13"/>
            <p:cNvPicPr preferRelativeResize="0"/>
            <p:nvPr/>
          </p:nvPicPr>
          <p:blipFill rotWithShape="1">
            <a:blip r:embed="rId3">
              <a:alphaModFix/>
            </a:blip>
            <a:srcRect b="0" l="0" r="0" t="0"/>
            <a:stretch/>
          </p:blipFill>
          <p:spPr>
            <a:xfrm>
              <a:off x="127000" y="88900"/>
              <a:ext cx="7780050" cy="8701086"/>
            </a:xfrm>
            <a:prstGeom prst="rect">
              <a:avLst/>
            </a:prstGeom>
            <a:noFill/>
            <a:ln>
              <a:noFill/>
            </a:ln>
          </p:spPr>
        </p:pic>
        <p:pic>
          <p:nvPicPr>
            <p:cNvPr descr="Image" id="399" name="Google Shape;399;p13"/>
            <p:cNvPicPr preferRelativeResize="0"/>
            <p:nvPr/>
          </p:nvPicPr>
          <p:blipFill rotWithShape="1">
            <a:blip r:embed="rId4">
              <a:alphaModFix/>
            </a:blip>
            <a:srcRect b="0" l="0" r="0" t="0"/>
            <a:stretch/>
          </p:blipFill>
          <p:spPr>
            <a:xfrm>
              <a:off x="0" y="0"/>
              <a:ext cx="8034050" cy="9031286"/>
            </a:xfrm>
            <a:prstGeom prst="rect">
              <a:avLst/>
            </a:prstGeom>
            <a:noFill/>
            <a:ln>
              <a:noFill/>
            </a:ln>
          </p:spPr>
        </p:pic>
      </p:grpSp>
      <p:sp>
        <p:nvSpPr>
          <p:cNvPr id="400" name="Google Shape;400;p13"/>
          <p:cNvSpPr/>
          <p:nvPr/>
        </p:nvSpPr>
        <p:spPr>
          <a:xfrm>
            <a:off x="12431605" y="8758262"/>
            <a:ext cx="3232124" cy="2209801"/>
          </a:xfrm>
          <a:prstGeom prst="ellipse">
            <a:avLst/>
          </a:prstGeom>
          <a:noFill/>
          <a:ln cap="flat" cmpd="sng" w="76200">
            <a:solidFill>
              <a:srgbClr val="ED276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1" name="Google Shape;401;p13"/>
          <p:cNvSpPr/>
          <p:nvPr/>
        </p:nvSpPr>
        <p:spPr>
          <a:xfrm>
            <a:off x="8168085" y="6779603"/>
            <a:ext cx="2454682" cy="1750781"/>
          </a:xfrm>
          <a:prstGeom prst="ellipse">
            <a:avLst/>
          </a:prstGeom>
          <a:noFill/>
          <a:ln cap="flat" cmpd="sng" w="76200">
            <a:solidFill>
              <a:srgbClr val="ED276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402" name="Google Shape;402;p13"/>
          <p:cNvCxnSpPr/>
          <p:nvPr/>
        </p:nvCxnSpPr>
        <p:spPr>
          <a:xfrm>
            <a:off x="15720122" y="9863162"/>
            <a:ext cx="3508311" cy="1"/>
          </a:xfrm>
          <a:prstGeom prst="straightConnector1">
            <a:avLst/>
          </a:prstGeom>
          <a:noFill/>
          <a:ln cap="flat" cmpd="sng" w="25400">
            <a:solidFill>
              <a:srgbClr val="ED2763"/>
            </a:solidFill>
            <a:prstDash val="solid"/>
            <a:miter lim="400000"/>
            <a:headEnd len="sm" w="sm" type="none"/>
            <a:tailEnd len="sm" w="sm" type="none"/>
          </a:ln>
        </p:spPr>
      </p:cxnSp>
      <p:sp>
        <p:nvSpPr>
          <p:cNvPr id="403" name="Google Shape;403;p13"/>
          <p:cNvSpPr txBox="1"/>
          <p:nvPr/>
        </p:nvSpPr>
        <p:spPr>
          <a:xfrm>
            <a:off x="19369171" y="8961868"/>
            <a:ext cx="4378426" cy="1802588"/>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Chunked appropriately for analysis</a:t>
            </a:r>
            <a:endParaRPr/>
          </a:p>
        </p:txBody>
      </p:sp>
      <p:sp>
        <p:nvSpPr>
          <p:cNvPr id="404" name="Google Shape;404;p13"/>
          <p:cNvSpPr txBox="1"/>
          <p:nvPr/>
        </p:nvSpPr>
        <p:spPr>
          <a:xfrm>
            <a:off x="394788" y="7325199"/>
            <a:ext cx="4378426" cy="659588"/>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Rich metadata</a:t>
            </a:r>
            <a:endParaRPr/>
          </a:p>
        </p:txBody>
      </p:sp>
      <p:cxnSp>
        <p:nvCxnSpPr>
          <p:cNvPr id="405" name="Google Shape;405;p13"/>
          <p:cNvCxnSpPr/>
          <p:nvPr/>
        </p:nvCxnSpPr>
        <p:spPr>
          <a:xfrm>
            <a:off x="4862078" y="7654993"/>
            <a:ext cx="3224033" cy="1"/>
          </a:xfrm>
          <a:prstGeom prst="straightConnector1">
            <a:avLst/>
          </a:prstGeom>
          <a:noFill/>
          <a:ln cap="flat" cmpd="sng" w="25400">
            <a:solidFill>
              <a:srgbClr val="ED2763"/>
            </a:solidFill>
            <a:prstDash val="solid"/>
            <a:miter lim="400000"/>
            <a:headEnd len="sm" w="sm" type="none"/>
            <a:tailEnd len="sm" w="sm" type="none"/>
          </a:ln>
        </p:spPr>
      </p:cxnSp>
      <p:sp>
        <p:nvSpPr>
          <p:cNvPr id="406" name="Google Shape;406;p13"/>
          <p:cNvSpPr/>
          <p:nvPr/>
        </p:nvSpPr>
        <p:spPr>
          <a:xfrm>
            <a:off x="8203069" y="3706526"/>
            <a:ext cx="1489063" cy="864814"/>
          </a:xfrm>
          <a:prstGeom prst="ellipse">
            <a:avLst/>
          </a:prstGeom>
          <a:noFill/>
          <a:ln cap="flat" cmpd="sng" w="76200">
            <a:solidFill>
              <a:srgbClr val="ED276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7" name="Google Shape;407;p13"/>
          <p:cNvSpPr txBox="1"/>
          <p:nvPr/>
        </p:nvSpPr>
        <p:spPr>
          <a:xfrm>
            <a:off x="636404" y="3523389"/>
            <a:ext cx="4378426" cy="1231088"/>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000000"/>
              </a:buClr>
              <a:buSzPts val="3800"/>
              <a:buFont typeface="Helvetica Neue"/>
              <a:buNone/>
            </a:pPr>
            <a:r>
              <a:rPr b="0" i="0" lang="en-US" sz="3800" u="none" cap="none" strike="noStrike">
                <a:solidFill>
                  <a:srgbClr val="000000"/>
                </a:solidFill>
                <a:latin typeface="Helvetica Neue"/>
                <a:ea typeface="Helvetica Neue"/>
                <a:cs typeface="Helvetica Neue"/>
                <a:sym typeface="Helvetica Neue"/>
              </a:rPr>
              <a:t>Everything in one dataset object</a:t>
            </a:r>
            <a:endParaRPr/>
          </a:p>
        </p:txBody>
      </p:sp>
      <p:cxnSp>
        <p:nvCxnSpPr>
          <p:cNvPr id="408" name="Google Shape;408;p13"/>
          <p:cNvCxnSpPr/>
          <p:nvPr/>
        </p:nvCxnSpPr>
        <p:spPr>
          <a:xfrm>
            <a:off x="4984522" y="4138933"/>
            <a:ext cx="3224034" cy="1"/>
          </a:xfrm>
          <a:prstGeom prst="straightConnector1">
            <a:avLst/>
          </a:prstGeom>
          <a:noFill/>
          <a:ln cap="flat" cmpd="sng" w="25400">
            <a:solidFill>
              <a:srgbClr val="ED2763"/>
            </a:solidFill>
            <a:prstDash val="solid"/>
            <a:miter lim="400000"/>
            <a:headEnd len="sm" w="sm" type="none"/>
            <a:tailEnd len="sm" w="sm" type="none"/>
          </a:ln>
        </p:spPr>
      </p:cxnSp>
      <p:grpSp>
        <p:nvGrpSpPr>
          <p:cNvPr id="409" name="Google Shape;409;p13"/>
          <p:cNvGrpSpPr/>
          <p:nvPr/>
        </p:nvGrpSpPr>
        <p:grpSpPr>
          <a:xfrm>
            <a:off x="16805360" y="3527713"/>
            <a:ext cx="1337835" cy="5349668"/>
            <a:chOff x="0" y="0"/>
            <a:chExt cx="1337834" cy="5349666"/>
          </a:xfrm>
        </p:grpSpPr>
        <p:pic>
          <p:nvPicPr>
            <p:cNvPr descr="Image" id="410" name="Google Shape;410;p13"/>
            <p:cNvPicPr preferRelativeResize="0"/>
            <p:nvPr/>
          </p:nvPicPr>
          <p:blipFill rotWithShape="1">
            <a:blip r:embed="rId5">
              <a:alphaModFix/>
            </a:blip>
            <a:srcRect b="0" l="0" r="0" t="0"/>
            <a:stretch/>
          </p:blipFill>
          <p:spPr>
            <a:xfrm>
              <a:off x="136254" y="1821870"/>
              <a:ext cx="1065325" cy="1065325"/>
            </a:xfrm>
            <a:prstGeom prst="rect">
              <a:avLst/>
            </a:prstGeom>
            <a:noFill/>
            <a:ln>
              <a:noFill/>
            </a:ln>
          </p:spPr>
        </p:pic>
        <p:pic>
          <p:nvPicPr>
            <p:cNvPr descr="Image" id="411" name="Google Shape;411;p13"/>
            <p:cNvPicPr preferRelativeResize="0"/>
            <p:nvPr/>
          </p:nvPicPr>
          <p:blipFill rotWithShape="1">
            <a:blip r:embed="rId6">
              <a:alphaModFix/>
            </a:blip>
            <a:srcRect b="0" l="0" r="0" t="0"/>
            <a:stretch/>
          </p:blipFill>
          <p:spPr>
            <a:xfrm>
              <a:off x="0" y="0"/>
              <a:ext cx="1337834" cy="1337834"/>
            </a:xfrm>
            <a:prstGeom prst="rect">
              <a:avLst/>
            </a:prstGeom>
            <a:noFill/>
            <a:ln>
              <a:noFill/>
            </a:ln>
          </p:spPr>
        </p:pic>
        <p:cxnSp>
          <p:nvCxnSpPr>
            <p:cNvPr id="412" name="Google Shape;412;p13"/>
            <p:cNvCxnSpPr/>
            <p:nvPr/>
          </p:nvCxnSpPr>
          <p:spPr>
            <a:xfrm flipH="1">
              <a:off x="668916" y="1291837"/>
              <a:ext cx="1" cy="439431"/>
            </a:xfrm>
            <a:prstGeom prst="straightConnector1">
              <a:avLst/>
            </a:prstGeom>
            <a:noFill/>
            <a:ln cap="flat" cmpd="sng" w="88900">
              <a:solidFill>
                <a:srgbClr val="000000"/>
              </a:solidFill>
              <a:prstDash val="solid"/>
              <a:miter lim="400000"/>
              <a:headEnd len="sm" w="sm" type="none"/>
              <a:tailEnd len="med" w="med" type="triangle"/>
            </a:ln>
          </p:spPr>
        </p:cxnSp>
        <p:pic>
          <p:nvPicPr>
            <p:cNvPr descr="Image" id="413" name="Google Shape;413;p13"/>
            <p:cNvPicPr preferRelativeResize="0"/>
            <p:nvPr/>
          </p:nvPicPr>
          <p:blipFill rotWithShape="1">
            <a:blip r:embed="rId7">
              <a:alphaModFix/>
            </a:blip>
            <a:srcRect b="0" l="68573" r="0" t="11940"/>
            <a:stretch/>
          </p:blipFill>
          <p:spPr>
            <a:xfrm>
              <a:off x="62571" y="3475608"/>
              <a:ext cx="1212726" cy="1874058"/>
            </a:xfrm>
            <a:prstGeom prst="rect">
              <a:avLst/>
            </a:prstGeom>
            <a:noFill/>
            <a:ln>
              <a:noFill/>
            </a:ln>
          </p:spPr>
        </p:pic>
        <p:cxnSp>
          <p:nvCxnSpPr>
            <p:cNvPr id="414" name="Google Shape;414;p13"/>
            <p:cNvCxnSpPr/>
            <p:nvPr/>
          </p:nvCxnSpPr>
          <p:spPr>
            <a:xfrm flipH="1">
              <a:off x="668916" y="2977797"/>
              <a:ext cx="1" cy="439432"/>
            </a:xfrm>
            <a:prstGeom prst="straightConnector1">
              <a:avLst/>
            </a:prstGeom>
            <a:noFill/>
            <a:ln cap="flat" cmpd="sng" w="88900">
              <a:solidFill>
                <a:srgbClr val="000000"/>
              </a:solidFill>
              <a:prstDash val="solid"/>
              <a:miter lim="400000"/>
              <a:headEnd len="sm" w="sm" type="none"/>
              <a:tailEnd len="med" w="med" type="triangle"/>
            </a:ln>
          </p:spPr>
        </p:cxnSp>
      </p:grpSp>
      <p:sp>
        <p:nvSpPr>
          <p:cNvPr id="415" name="Google Shape;415;p13"/>
          <p:cNvSpPr txBox="1"/>
          <p:nvPr/>
        </p:nvSpPr>
        <p:spPr>
          <a:xfrm>
            <a:off x="3234576" y="12964200"/>
            <a:ext cx="16405500" cy="6876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3B71"/>
              </a:buClr>
              <a:buSzPts val="3800"/>
              <a:buFont typeface="Helvetica Neue"/>
              <a:buNone/>
            </a:pPr>
            <a:r>
              <a:rPr b="0" i="0" lang="en-US" sz="3800" u="none" cap="none" strike="noStrike">
                <a:solidFill>
                  <a:srgbClr val="003B71"/>
                </a:solidFill>
                <a:latin typeface="Helvetica Neue"/>
                <a:ea typeface="Helvetica Neue"/>
                <a:cs typeface="Helvetica Neue"/>
                <a:sym typeface="Helvetica Neue"/>
              </a:rPr>
              <a:t>https://catalog.pangeo.io/browse/master/ocean/sea_surface_height/</a:t>
            </a:r>
            <a:endParaRPr/>
          </a:p>
        </p:txBody>
      </p:sp>
      <p:sp>
        <p:nvSpPr>
          <p:cNvPr id="416" name="Google Shape;416;p13"/>
          <p:cNvSpPr txBox="1"/>
          <p:nvPr/>
        </p:nvSpPr>
        <p:spPr>
          <a:xfrm>
            <a:off x="20431525" y="124737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p:txBody>
      </p:sp>
      <p:cxnSp>
        <p:nvCxnSpPr>
          <p:cNvPr id="417" name="Google Shape;417;p13"/>
          <p:cNvCxnSpPr/>
          <p:nvPr/>
        </p:nvCxnSpPr>
        <p:spPr>
          <a:xfrm flipH="1" rot="10800000">
            <a:off x="1007775" y="13848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418" name="Google Shape;418;p13"/>
          <p:cNvSpPr txBox="1"/>
          <p:nvPr/>
        </p:nvSpPr>
        <p:spPr>
          <a:xfrm>
            <a:off x="54450" y="1377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                    Example of ARCO Data</a:t>
            </a:r>
            <a:endParaRPr sz="6000">
              <a:solidFill>
                <a:srgbClr val="1C4587"/>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15350bad91f_0_999"/>
          <p:cNvSpPr txBox="1"/>
          <p:nvPr>
            <p:ph type="title"/>
          </p:nvPr>
        </p:nvSpPr>
        <p:spPr>
          <a:xfrm>
            <a:off x="2037800" y="5262375"/>
            <a:ext cx="20965800" cy="3417900"/>
          </a:xfrm>
          <a:prstGeom prst="rect">
            <a:avLst/>
          </a:prstGeom>
        </p:spPr>
        <p:txBody>
          <a:bodyPr anchorCtr="0" anchor="t" bIns="243800" lIns="243800" spcFirstLastPara="1" rIns="243800" wrap="square" tIns="243800">
            <a:normAutofit/>
          </a:bodyPr>
          <a:lstStyle/>
          <a:p>
            <a:pPr indent="0" lvl="0" marL="0" rtl="0" algn="ctr">
              <a:spcBef>
                <a:spcPts val="0"/>
              </a:spcBef>
              <a:spcAft>
                <a:spcPts val="0"/>
              </a:spcAft>
              <a:buNone/>
            </a:pPr>
            <a:r>
              <a:rPr b="1" lang="en-US" sz="7100"/>
              <a:t>A </a:t>
            </a:r>
            <a:r>
              <a:rPr b="1" lang="en-US" sz="7100"/>
              <a:t>reproducible</a:t>
            </a:r>
            <a:r>
              <a:rPr b="1" lang="en-US" sz="7100"/>
              <a:t> pathway to ARCO data</a:t>
            </a:r>
            <a:endParaRPr b="1" sz="7100"/>
          </a:p>
          <a:p>
            <a:pPr indent="0" lvl="0" marL="0" rtl="0" algn="ctr">
              <a:spcBef>
                <a:spcPts val="0"/>
              </a:spcBef>
              <a:spcAft>
                <a:spcPts val="0"/>
              </a:spcAft>
              <a:buNone/>
            </a:pPr>
            <a:r>
              <a:t/>
            </a:r>
            <a:endParaRPr b="1" sz="7100"/>
          </a:p>
        </p:txBody>
      </p:sp>
      <p:sp>
        <p:nvSpPr>
          <p:cNvPr id="424" name="Google Shape;424;g15350bad91f_0_99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g15350bad91f_0_999"/>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1530365fa97_0_0"/>
          <p:cNvSpPr txBox="1"/>
          <p:nvPr/>
        </p:nvSpPr>
        <p:spPr>
          <a:xfrm>
            <a:off x="666050" y="2268650"/>
            <a:ext cx="15169500" cy="9804900"/>
          </a:xfrm>
          <a:prstGeom prst="rect">
            <a:avLst/>
          </a:prstGeom>
          <a:noFill/>
          <a:ln>
            <a:noFill/>
          </a:ln>
        </p:spPr>
        <p:txBody>
          <a:bodyPr anchorCtr="0" anchor="ctr" bIns="50800" lIns="50800" spcFirstLastPara="1" rIns="50800" wrap="square" tIns="50800">
            <a:spAutoFit/>
          </a:bodyPr>
          <a:lstStyle/>
          <a:p>
            <a:pPr indent="-572557" lvl="0" marL="661457" marR="0" rtl="0" algn="l">
              <a:lnSpc>
                <a:spcPct val="100000"/>
              </a:lnSpc>
              <a:spcBef>
                <a:spcPts val="0"/>
              </a:spcBef>
              <a:spcAft>
                <a:spcPts val="0"/>
              </a:spcAft>
              <a:buClr>
                <a:schemeClr val="lt1"/>
              </a:buClr>
              <a:buSzPts val="4850"/>
              <a:buFont typeface="Helvetica Neue"/>
              <a:buChar char="•"/>
            </a:pPr>
            <a:r>
              <a:rPr b="1" i="0" lang="en-US" sz="3600" u="none" cap="none" strike="noStrike">
                <a:solidFill>
                  <a:schemeClr val="lt1"/>
                </a:solidFill>
                <a:latin typeface="Helvetica Neue"/>
                <a:ea typeface="Helvetica Neue"/>
                <a:cs typeface="Helvetica Neue"/>
                <a:sym typeface="Helvetica Neue"/>
              </a:rPr>
              <a:t>Charles Stern</a:t>
            </a:r>
            <a:r>
              <a:rPr b="0" i="0" lang="en-US" sz="3600" u="none" cap="none" strike="noStrike">
                <a:solidFill>
                  <a:schemeClr val="lt1"/>
                </a:solidFill>
                <a:latin typeface="Helvetica Neue"/>
                <a:ea typeface="Helvetica Neue"/>
                <a:cs typeface="Helvetica Neue"/>
                <a:sym typeface="Helvetica Neue"/>
              </a:rPr>
              <a:t> (Columbia / LDEO)</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Joe Hamman (CarbonPlan)</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Anderson Banihirwe (CarbonPlan)</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Rachel Wegener (U. Maryland)</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Chiara Lepore (GRO Intelligence)</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Sean Harkins (Development Seed)</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Alex Merose (Google Research)</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Tom Augspurger (Microsoft)</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Martin Durant (Anaconda)</a:t>
            </a:r>
            <a:endParaRPr sz="100">
              <a:solidFill>
                <a:schemeClr val="lt1"/>
              </a:solidFill>
            </a:endParaRPr>
          </a:p>
          <a:p>
            <a:pPr indent="-572557" lvl="0" marL="661457" marR="0" rtl="0" algn="l">
              <a:lnSpc>
                <a:spcPct val="100000"/>
              </a:lnSpc>
              <a:spcBef>
                <a:spcPts val="800"/>
              </a:spcBef>
              <a:spcAft>
                <a:spcPts val="0"/>
              </a:spcAft>
              <a:buClr>
                <a:schemeClr val="lt1"/>
              </a:buClr>
              <a:buSzPts val="4850"/>
              <a:buFont typeface="Helvetica Neue"/>
              <a:buChar char="•"/>
            </a:pPr>
            <a:r>
              <a:rPr b="0" i="0" lang="en-US" sz="3600" u="none" cap="none" strike="noStrike">
                <a:solidFill>
                  <a:schemeClr val="lt1"/>
                </a:solidFill>
                <a:latin typeface="Helvetica Neue"/>
                <a:ea typeface="Helvetica Neue"/>
                <a:cs typeface="Helvetica Neue"/>
                <a:sym typeface="Helvetica Neue"/>
              </a:rPr>
              <a:t>Many recipe contributors</a:t>
            </a:r>
            <a:endParaRPr sz="100">
              <a:solidFill>
                <a:schemeClr val="lt1"/>
              </a:solidFill>
            </a:endParaRPr>
          </a:p>
          <a:p>
            <a:pPr indent="-264582" lvl="0" marL="661457" marR="0" rtl="0" algn="l">
              <a:lnSpc>
                <a:spcPct val="100000"/>
              </a:lnSpc>
              <a:spcBef>
                <a:spcPts val="800"/>
              </a:spcBef>
              <a:spcAft>
                <a:spcPts val="0"/>
              </a:spcAft>
              <a:buClr>
                <a:srgbClr val="000000"/>
              </a:buClr>
              <a:buSzPts val="6250"/>
              <a:buFont typeface="Helvetica Neue"/>
              <a:buNone/>
            </a:pPr>
            <a:r>
              <a:t/>
            </a:r>
            <a:endParaRPr b="0" i="0" sz="3600" u="none" cap="none" strike="noStrike">
              <a:solidFill>
                <a:schemeClr val="lt1"/>
              </a:solidFill>
              <a:latin typeface="Helvetica Neue"/>
              <a:ea typeface="Helvetica Neue"/>
              <a:cs typeface="Helvetica Neue"/>
              <a:sym typeface="Helvetica Neue"/>
            </a:endParaRPr>
          </a:p>
          <a:p>
            <a:pPr indent="0" lvl="0" marL="0" marR="0" rtl="0" algn="l">
              <a:lnSpc>
                <a:spcPct val="100000"/>
              </a:lnSpc>
              <a:spcBef>
                <a:spcPts val="800"/>
              </a:spcBef>
              <a:spcAft>
                <a:spcPts val="0"/>
              </a:spcAft>
              <a:buClr>
                <a:srgbClr val="000000"/>
              </a:buClr>
              <a:buSzPts val="5000"/>
              <a:buFont typeface="Helvetica Neue"/>
              <a:buNone/>
            </a:pPr>
            <a:r>
              <a:rPr b="0" i="0" lang="en-US" sz="3600" u="none" cap="none" strike="noStrike">
                <a:solidFill>
                  <a:schemeClr val="lt1"/>
                </a:solidFill>
                <a:latin typeface="Helvetica Neue"/>
                <a:ea typeface="Helvetica Neue"/>
                <a:cs typeface="Helvetica Neue"/>
                <a:sym typeface="Helvetica Neue"/>
              </a:rPr>
              <a:t>Funding: NSF Earthcube Program ($1.5M for 3 years)</a:t>
            </a:r>
            <a:endParaRPr sz="100">
              <a:solidFill>
                <a:schemeClr val="lt1"/>
              </a:solidFill>
            </a:endParaRPr>
          </a:p>
        </p:txBody>
      </p:sp>
      <p:sp>
        <p:nvSpPr>
          <p:cNvPr id="431" name="Google Shape;431;g1530365fa97_0_0"/>
          <p:cNvSpPr txBox="1"/>
          <p:nvPr>
            <p:ph idx="4294967295" type="body"/>
          </p:nvPr>
        </p:nvSpPr>
        <p:spPr>
          <a:xfrm>
            <a:off x="1689150" y="1"/>
            <a:ext cx="21005700" cy="2286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3B71"/>
              </a:buClr>
              <a:buSzPts val="11200"/>
              <a:buFont typeface="Anton"/>
              <a:buNone/>
            </a:pPr>
            <a:r>
              <a:rPr lang="en-US" sz="10900">
                <a:solidFill>
                  <a:schemeClr val="lt1"/>
                </a:solidFill>
                <a:latin typeface="Calibri"/>
                <a:ea typeface="Calibri"/>
                <a:cs typeface="Calibri"/>
                <a:sym typeface="Calibri"/>
              </a:rPr>
              <a:t>Acknowledgement</a:t>
            </a:r>
            <a:endParaRPr sz="4500">
              <a:solidFill>
                <a:schemeClr val="lt1"/>
              </a:solidFill>
              <a:latin typeface="Calibri"/>
              <a:ea typeface="Calibri"/>
              <a:cs typeface="Calibri"/>
              <a:sym typeface="Calibri"/>
            </a:endParaRPr>
          </a:p>
        </p:txBody>
      </p:sp>
      <p:sp>
        <p:nvSpPr>
          <p:cNvPr id="432" name="Google Shape;432;g1530365fa97_0_0"/>
          <p:cNvSpPr txBox="1"/>
          <p:nvPr>
            <p:ph idx="12" type="sldNum"/>
          </p:nvPr>
        </p:nvSpPr>
        <p:spPr>
          <a:xfrm>
            <a:off x="11959031" y="13081000"/>
            <a:ext cx="453300" cy="518100"/>
          </a:xfrm>
          <a:prstGeom prst="rect">
            <a:avLst/>
          </a:prstGeom>
        </p:spPr>
        <p:txBody>
          <a:bodyPr anchorCtr="0" anchor="t" bIns="50800" lIns="50800" spcFirstLastPara="1" rIns="50800" wrap="square" tIns="50800">
            <a:spAutoFit/>
          </a:bodyPr>
          <a:lstStyle/>
          <a:p>
            <a:pPr indent="0" lvl="0" marL="0" rtl="0" algn="ctr">
              <a:spcBef>
                <a:spcPts val="0"/>
              </a:spcBef>
              <a:spcAft>
                <a:spcPts val="0"/>
              </a:spcAft>
              <a:buClr>
                <a:srgbClr val="000000"/>
              </a:buClr>
              <a:buSzPts val="2400"/>
              <a:buFont typeface="Helvetica Neue Light"/>
              <a:buNone/>
            </a:pPr>
            <a:fld id="{00000000-1234-1234-1234-123412341234}" type="slidenum">
              <a:rPr lang="en-US"/>
              <a:t>‹#›</a:t>
            </a:fld>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6"/>
          <p:cNvSpPr txBox="1"/>
          <p:nvPr>
            <p:ph type="title"/>
          </p:nvPr>
        </p:nvSpPr>
        <p:spPr>
          <a:xfrm>
            <a:off x="1689100" y="2300946"/>
            <a:ext cx="21005800" cy="2286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3B71"/>
              </a:buClr>
              <a:buSzPts val="11200"/>
              <a:buFont typeface="Anton"/>
              <a:buNone/>
            </a:pPr>
            <a:r>
              <a:rPr b="0" i="0" lang="en-US" sz="11200" u="none" cap="none" strike="noStrike">
                <a:solidFill>
                  <a:srgbClr val="003B71"/>
                </a:solidFill>
                <a:latin typeface="Anton"/>
                <a:ea typeface="Anton"/>
                <a:cs typeface="Anton"/>
                <a:sym typeface="Anton"/>
              </a:rPr>
              <a:t>Problem:</a:t>
            </a:r>
            <a:endParaRPr/>
          </a:p>
        </p:txBody>
      </p:sp>
      <p:sp>
        <p:nvSpPr>
          <p:cNvPr id="438" name="Google Shape;438;p16"/>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400"/>
              <a:buFont typeface="Helvetica Neue Light"/>
              <a:buNone/>
            </a:pPr>
            <a:fld id="{00000000-1234-1234-1234-123412341234}" type="slidenum">
              <a:rPr b="0" lang="en-US" sz="2400">
                <a:solidFill>
                  <a:srgbClr val="FFFFFF"/>
                </a:solidFill>
                <a:latin typeface="Helvetica Neue Light"/>
                <a:ea typeface="Helvetica Neue Light"/>
                <a:cs typeface="Helvetica Neue Light"/>
                <a:sym typeface="Helvetica Neue Light"/>
              </a:rPr>
              <a:t>‹#›</a:t>
            </a:fld>
            <a:endParaRPr/>
          </a:p>
        </p:txBody>
      </p:sp>
      <p:sp>
        <p:nvSpPr>
          <p:cNvPr id="439" name="Google Shape;439;p16"/>
          <p:cNvSpPr txBox="1"/>
          <p:nvPr/>
        </p:nvSpPr>
        <p:spPr>
          <a:xfrm>
            <a:off x="5316397" y="4976197"/>
            <a:ext cx="13751206" cy="136605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400"/>
              <a:buFont typeface="Helvetica Neue"/>
              <a:buNone/>
            </a:pPr>
            <a:r>
              <a:rPr b="0" i="0" lang="en-US" sz="8400" u="none" cap="none" strike="noStrike">
                <a:solidFill>
                  <a:srgbClr val="000000"/>
                </a:solidFill>
                <a:latin typeface="Helvetica Neue"/>
                <a:ea typeface="Helvetica Neue"/>
                <a:cs typeface="Helvetica Neue"/>
                <a:sym typeface="Helvetica Neue"/>
              </a:rPr>
              <a:t>Making ARCO Data is Hard!</a:t>
            </a:r>
            <a:endParaRPr/>
          </a:p>
        </p:txBody>
      </p:sp>
      <p:sp>
        <p:nvSpPr>
          <p:cNvPr id="440" name="Google Shape;440;p16"/>
          <p:cNvSpPr/>
          <p:nvPr/>
        </p:nvSpPr>
        <p:spPr>
          <a:xfrm>
            <a:off x="872464" y="8319049"/>
            <a:ext cx="4655886" cy="1941807"/>
          </a:xfrm>
          <a:prstGeom prst="rect">
            <a:avLst/>
          </a:prstGeom>
          <a:solidFill>
            <a:srgbClr val="003B7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b="0" i="1" lang="en-US" sz="3200" u="none" cap="none" strike="noStrike">
                <a:solidFill>
                  <a:srgbClr val="FFFFFF"/>
                </a:solidFill>
                <a:latin typeface="Helvetica Neue"/>
                <a:ea typeface="Helvetica Neue"/>
                <a:cs typeface="Helvetica Neue"/>
                <a:sym typeface="Helvetica Neue"/>
              </a:rPr>
              <a:t>Domain Expertise:</a:t>
            </a:r>
            <a:br>
              <a:rPr b="0" i="1" lang="en-US" sz="3200" u="none" cap="none" strike="noStrike">
                <a:solidFill>
                  <a:srgbClr val="FFFFFF"/>
                </a:solidFill>
                <a:latin typeface="Helvetica Neue"/>
                <a:ea typeface="Helvetica Neue"/>
                <a:cs typeface="Helvetica Neue"/>
                <a:sym typeface="Helvetica Neue"/>
              </a:rPr>
            </a:br>
            <a:r>
              <a:rPr b="0" i="0" lang="en-US" sz="3200" u="none" cap="none" strike="noStrike">
                <a:solidFill>
                  <a:srgbClr val="FFFFFF"/>
                </a:solidFill>
                <a:latin typeface="Helvetica Neue"/>
                <a:ea typeface="Helvetica Neue"/>
                <a:cs typeface="Helvetica Neue"/>
                <a:sym typeface="Helvetica Neue"/>
              </a:rPr>
              <a:t>How to find, clean, and homogenize data</a:t>
            </a:r>
            <a:endParaRPr/>
          </a:p>
        </p:txBody>
      </p:sp>
      <p:sp>
        <p:nvSpPr>
          <p:cNvPr id="441" name="Google Shape;441;p16"/>
          <p:cNvSpPr/>
          <p:nvPr/>
        </p:nvSpPr>
        <p:spPr>
          <a:xfrm>
            <a:off x="6457002" y="8319049"/>
            <a:ext cx="5286695" cy="1941807"/>
          </a:xfrm>
          <a:prstGeom prst="rect">
            <a:avLst/>
          </a:prstGeom>
          <a:solidFill>
            <a:srgbClr val="003B7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b="0" i="1" lang="en-US" sz="3200" u="none" cap="none" strike="noStrike">
                <a:solidFill>
                  <a:srgbClr val="FFFFFF"/>
                </a:solidFill>
                <a:latin typeface="Helvetica Neue"/>
                <a:ea typeface="Helvetica Neue"/>
                <a:cs typeface="Helvetica Neue"/>
                <a:sym typeface="Helvetica Neue"/>
              </a:rPr>
              <a:t>Tech Knowledge:</a:t>
            </a:r>
            <a:br>
              <a:rPr b="0" i="0" lang="en-US" sz="3200" u="none" cap="none" strike="noStrike">
                <a:solidFill>
                  <a:srgbClr val="FFFFFF"/>
                </a:solidFill>
                <a:latin typeface="Helvetica Neue"/>
                <a:ea typeface="Helvetica Neue"/>
                <a:cs typeface="Helvetica Neue"/>
                <a:sym typeface="Helvetica Neue"/>
              </a:rPr>
            </a:br>
            <a:r>
              <a:rPr b="0" i="0" lang="en-US" sz="3200" u="none" cap="none" strike="noStrike">
                <a:solidFill>
                  <a:srgbClr val="FFFFFF"/>
                </a:solidFill>
                <a:latin typeface="Helvetica Neue"/>
                <a:ea typeface="Helvetica Neue"/>
                <a:cs typeface="Helvetica Neue"/>
                <a:sym typeface="Helvetica Neue"/>
              </a:rPr>
              <a:t>How to efficiently produce cloud-optimized formats</a:t>
            </a:r>
            <a:endParaRPr/>
          </a:p>
        </p:txBody>
      </p:sp>
      <p:sp>
        <p:nvSpPr>
          <p:cNvPr id="442" name="Google Shape;442;p16"/>
          <p:cNvSpPr/>
          <p:nvPr/>
        </p:nvSpPr>
        <p:spPr>
          <a:xfrm>
            <a:off x="12672349" y="8319049"/>
            <a:ext cx="5286695" cy="1941807"/>
          </a:xfrm>
          <a:prstGeom prst="rect">
            <a:avLst/>
          </a:prstGeom>
          <a:solidFill>
            <a:srgbClr val="003B7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b="0" i="1" lang="en-US" sz="3200" u="none" cap="none" strike="noStrike">
                <a:solidFill>
                  <a:srgbClr val="FFFFFF"/>
                </a:solidFill>
                <a:latin typeface="Helvetica Neue"/>
                <a:ea typeface="Helvetica Neue"/>
                <a:cs typeface="Helvetica Neue"/>
                <a:sym typeface="Helvetica Neue"/>
              </a:rPr>
              <a:t>Compute Resources:</a:t>
            </a:r>
            <a:br>
              <a:rPr b="0" i="0" lang="en-US" sz="3200" u="none" cap="none" strike="noStrike">
                <a:solidFill>
                  <a:srgbClr val="FFFFFF"/>
                </a:solidFill>
                <a:latin typeface="Helvetica Neue"/>
                <a:ea typeface="Helvetica Neue"/>
                <a:cs typeface="Helvetica Neue"/>
                <a:sym typeface="Helvetica Neue"/>
              </a:rPr>
            </a:br>
            <a:r>
              <a:rPr b="0" i="0" lang="en-US" sz="3200" u="none" cap="none" strike="noStrike">
                <a:solidFill>
                  <a:srgbClr val="FFFFFF"/>
                </a:solidFill>
                <a:latin typeface="Helvetica Neue"/>
                <a:ea typeface="Helvetica Neue"/>
                <a:cs typeface="Helvetica Neue"/>
                <a:sym typeface="Helvetica Neue"/>
              </a:rPr>
              <a:t>A place where to stage and upload the ARCO data</a:t>
            </a:r>
            <a:endParaRPr/>
          </a:p>
        </p:txBody>
      </p:sp>
      <p:sp>
        <p:nvSpPr>
          <p:cNvPr id="443" name="Google Shape;443;p16"/>
          <p:cNvSpPr/>
          <p:nvPr/>
        </p:nvSpPr>
        <p:spPr>
          <a:xfrm>
            <a:off x="18502414" y="8319049"/>
            <a:ext cx="5286695" cy="1941807"/>
          </a:xfrm>
          <a:prstGeom prst="rect">
            <a:avLst/>
          </a:prstGeom>
          <a:solidFill>
            <a:srgbClr val="003B7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b="0" i="1" lang="en-US" sz="3200" u="none" cap="none" strike="noStrike">
                <a:solidFill>
                  <a:srgbClr val="FFFFFF"/>
                </a:solidFill>
                <a:latin typeface="Helvetica Neue"/>
                <a:ea typeface="Helvetica Neue"/>
                <a:cs typeface="Helvetica Neue"/>
                <a:sym typeface="Helvetica Neue"/>
              </a:rPr>
              <a:t>Analysis Skills:</a:t>
            </a:r>
            <a:br>
              <a:rPr b="0" i="0" lang="en-US" sz="3200" u="none" cap="none" strike="noStrike">
                <a:solidFill>
                  <a:srgbClr val="FFFFFF"/>
                </a:solidFill>
                <a:latin typeface="Helvetica Neue"/>
                <a:ea typeface="Helvetica Neue"/>
                <a:cs typeface="Helvetica Neue"/>
                <a:sym typeface="Helvetica Neue"/>
              </a:rPr>
            </a:br>
            <a:r>
              <a:rPr b="0" i="0" lang="en-US" sz="3200" u="none" cap="none" strike="noStrike">
                <a:solidFill>
                  <a:srgbClr val="FFFFFF"/>
                </a:solidFill>
                <a:latin typeface="Helvetica Neue"/>
                <a:ea typeface="Helvetica Neue"/>
                <a:cs typeface="Helvetica Neue"/>
                <a:sym typeface="Helvetica Neue"/>
              </a:rPr>
              <a:t>To validate and make use of the ARCO data.</a:t>
            </a:r>
            <a:endParaRPr/>
          </a:p>
        </p:txBody>
      </p:sp>
      <p:sp>
        <p:nvSpPr>
          <p:cNvPr id="444" name="Google Shape;444;p16"/>
          <p:cNvSpPr txBox="1"/>
          <p:nvPr/>
        </p:nvSpPr>
        <p:spPr>
          <a:xfrm>
            <a:off x="8231151" y="7456720"/>
            <a:ext cx="7997953" cy="54813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To produce useful ARCO data, you must have:</a:t>
            </a:r>
            <a:endParaRPr/>
          </a:p>
        </p:txBody>
      </p:sp>
      <p:sp>
        <p:nvSpPr>
          <p:cNvPr id="445" name="Google Shape;445;p16"/>
          <p:cNvSpPr txBox="1"/>
          <p:nvPr/>
        </p:nvSpPr>
        <p:spPr>
          <a:xfrm>
            <a:off x="10949368" y="12520594"/>
            <a:ext cx="2485264" cy="54813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000"/>
              <a:buFont typeface="Helvetica Neue"/>
              <a:buNone/>
            </a:pPr>
            <a:r>
              <a:rPr b="0" i="0" lang="en-US" sz="3000" u="none" cap="none" strike="noStrike">
                <a:solidFill>
                  <a:srgbClr val="000000"/>
                </a:solidFill>
                <a:latin typeface="Helvetica Neue"/>
                <a:ea typeface="Helvetica Neue"/>
                <a:cs typeface="Helvetica Neue"/>
                <a:sym typeface="Helvetica Neue"/>
              </a:rPr>
              <a:t>Data Scientist</a:t>
            </a:r>
            <a:endParaRPr/>
          </a:p>
        </p:txBody>
      </p:sp>
      <p:sp>
        <p:nvSpPr>
          <p:cNvPr id="446" name="Google Shape;446;p16"/>
          <p:cNvSpPr txBox="1"/>
          <p:nvPr/>
        </p:nvSpPr>
        <p:spPr>
          <a:xfrm>
            <a:off x="11601449" y="11103357"/>
            <a:ext cx="1181101" cy="1498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400"/>
              <a:buFont typeface="Helvetica Neue"/>
              <a:buNone/>
            </a:pPr>
            <a:r>
              <a:rPr b="0" i="0" lang="en-US" sz="8400" u="none" cap="none" strike="noStrike">
                <a:solidFill>
                  <a:srgbClr val="000000"/>
                </a:solidFill>
                <a:latin typeface="Helvetica Neue"/>
                <a:ea typeface="Helvetica Neue"/>
                <a:cs typeface="Helvetica Neue"/>
                <a:sym typeface="Helvetica Neue"/>
              </a:rPr>
              <a:t>😩</a:t>
            </a:r>
            <a:endParaRPr/>
          </a:p>
        </p:txBody>
      </p:sp>
      <p:sp>
        <p:nvSpPr>
          <p:cNvPr id="447" name="Google Shape;447;p16"/>
          <p:cNvSpPr txBox="1"/>
          <p:nvPr/>
        </p:nvSpPr>
        <p:spPr>
          <a:xfrm>
            <a:off x="20540450" y="12759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530365fa97_0_8"/>
          <p:cNvSpPr txBox="1"/>
          <p:nvPr>
            <p:ph idx="12" type="sldNum"/>
          </p:nvPr>
        </p:nvSpPr>
        <p:spPr>
          <a:xfrm>
            <a:off x="22593221" y="12435245"/>
            <a:ext cx="1463400" cy="471900"/>
          </a:xfrm>
          <a:prstGeom prst="rect">
            <a:avLst/>
          </a:prstGeom>
        </p:spPr>
        <p:txBody>
          <a:bodyPr anchorCtr="0" anchor="ctr" bIns="243800" lIns="243800" spcFirstLastPara="1" rIns="243800" wrap="square" tIns="243800">
            <a:normAutofit fontScale="25000" lnSpcReduction="20000"/>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8" name="Google Shape;98;g1530365fa97_0_8"/>
          <p:cNvSpPr txBox="1"/>
          <p:nvPr>
            <p:ph type="title"/>
          </p:nvPr>
        </p:nvSpPr>
        <p:spPr>
          <a:xfrm>
            <a:off x="532050" y="3451125"/>
            <a:ext cx="23006400" cy="6276300"/>
          </a:xfrm>
          <a:prstGeom prst="rect">
            <a:avLst/>
          </a:prstGeom>
          <a:noFill/>
          <a:ln>
            <a:noFill/>
          </a:ln>
        </p:spPr>
        <p:txBody>
          <a:bodyPr anchorCtr="0" anchor="ctr" bIns="121850" lIns="243800" spcFirstLastPara="1" rIns="243800" wrap="square" tIns="121850">
            <a:noAutofit/>
          </a:bodyPr>
          <a:lstStyle/>
          <a:p>
            <a:pPr indent="0" lvl="0" marL="0" marR="406400" rtl="0" algn="l">
              <a:lnSpc>
                <a:spcPct val="122857"/>
              </a:lnSpc>
              <a:spcBef>
                <a:spcPts val="0"/>
              </a:spcBef>
              <a:spcAft>
                <a:spcPts val="0"/>
              </a:spcAft>
              <a:buClr>
                <a:schemeClr val="dk1"/>
              </a:buClr>
              <a:buSzPts val="2800"/>
              <a:buFont typeface="Arial"/>
              <a:buNone/>
            </a:pPr>
            <a:r>
              <a:t/>
            </a:r>
            <a:endParaRPr sz="5200">
              <a:highlight>
                <a:schemeClr val="lt1"/>
              </a:highlight>
              <a:latin typeface="Calibri"/>
              <a:ea typeface="Calibri"/>
              <a:cs typeface="Calibri"/>
              <a:sym typeface="Calibri"/>
            </a:endParaRPr>
          </a:p>
          <a:p>
            <a:pPr indent="0" lvl="0" marL="0" marR="406400" rtl="0" algn="l">
              <a:lnSpc>
                <a:spcPct val="122857"/>
              </a:lnSpc>
              <a:spcBef>
                <a:spcPts val="0"/>
              </a:spcBef>
              <a:spcAft>
                <a:spcPts val="0"/>
              </a:spcAft>
              <a:buClr>
                <a:schemeClr val="dk1"/>
              </a:buClr>
              <a:buSzPts val="2800"/>
              <a:buFont typeface="Arial"/>
              <a:buNone/>
            </a:pPr>
            <a:r>
              <a:rPr lang="en-US" sz="4600">
                <a:highlight>
                  <a:schemeClr val="lt1"/>
                </a:highlight>
                <a:latin typeface="Calibri"/>
                <a:ea typeface="Calibri"/>
                <a:cs typeface="Calibri"/>
                <a:sym typeface="Calibri"/>
              </a:rPr>
              <a:t>Other contributions: V. Balaji, Julius Busecke, </a:t>
            </a:r>
            <a:r>
              <a:rPr lang="en-US" sz="4600">
                <a:highlight>
                  <a:schemeClr val="lt1"/>
                </a:highlight>
                <a:latin typeface="Calibri"/>
                <a:ea typeface="Calibri"/>
                <a:cs typeface="Calibri"/>
                <a:sym typeface="Calibri"/>
              </a:rPr>
              <a:t>Ag Stephens, </a:t>
            </a:r>
            <a:r>
              <a:rPr lang="en-US" sz="4600">
                <a:highlight>
                  <a:schemeClr val="lt1"/>
                </a:highlight>
                <a:latin typeface="Calibri"/>
                <a:ea typeface="Calibri"/>
                <a:cs typeface="Calibri"/>
                <a:sym typeface="Calibri"/>
              </a:rPr>
              <a:t>Serguei Nikonov, Kristopher Rand, Charles Stern, </a:t>
            </a:r>
            <a:r>
              <a:rPr lang="en-US" sz="4600">
                <a:highlight>
                  <a:schemeClr val="lt1"/>
                </a:highlight>
                <a:latin typeface="Calibri"/>
                <a:ea typeface="Calibri"/>
                <a:cs typeface="Calibri"/>
                <a:sym typeface="Calibri"/>
              </a:rPr>
              <a:t>Hans Vahlenkamp, Sasha Ames </a:t>
            </a:r>
            <a:r>
              <a:rPr lang="en-US" sz="4600">
                <a:highlight>
                  <a:schemeClr val="lt1"/>
                </a:highlight>
                <a:latin typeface="Calibri"/>
                <a:ea typeface="Calibri"/>
                <a:cs typeface="Calibri"/>
                <a:sym typeface="Calibri"/>
              </a:rPr>
              <a:t>, Ana </a:t>
            </a:r>
            <a:r>
              <a:rPr lang="en-US" sz="4600">
                <a:highlight>
                  <a:schemeClr val="lt1"/>
                </a:highlight>
                <a:latin typeface="Calibri"/>
                <a:ea typeface="Calibri"/>
                <a:cs typeface="Calibri"/>
                <a:sym typeface="Calibri"/>
                <a:extLst>
                  <a:ext uri="http://customooxmlschemas.google.com/">
                    <go:slidesCustomData xmlns:go="http://customooxmlschemas.google.com/" textRoundtripDataId="0"/>
                  </a:ext>
                </a:extLst>
              </a:rPr>
              <a:t>Privette</a:t>
            </a:r>
            <a:r>
              <a:rPr lang="en-US" sz="4600">
                <a:highlight>
                  <a:schemeClr val="lt1"/>
                </a:highlight>
                <a:latin typeface="Calibri"/>
                <a:ea typeface="Calibri"/>
                <a:cs typeface="Calibri"/>
                <a:sym typeface="Calibri"/>
              </a:rPr>
              <a:t> , Naomi Naik, Mackenzie Blanusa, Chris Blanton, Nkeh Perry Boh, Ben Evans, Richard Smith, Rhys Evans, Zac Flamig, Diana Gergel, Thomas Jackson, Rebecca Monge, Natalie O’Leary, Zouberou Sayibou.</a:t>
            </a:r>
            <a:endParaRPr sz="4600">
              <a:highlight>
                <a:schemeClr val="lt1"/>
              </a:highlight>
              <a:latin typeface="Calibri"/>
              <a:ea typeface="Calibri"/>
              <a:cs typeface="Calibri"/>
              <a:sym typeface="Calibri"/>
            </a:endParaRPr>
          </a:p>
          <a:p>
            <a:pPr indent="1219200" lvl="0" marL="4876800" marR="0" rtl="0" algn="l">
              <a:spcBef>
                <a:spcPts val="0"/>
              </a:spcBef>
              <a:spcAft>
                <a:spcPts val="0"/>
              </a:spcAft>
              <a:buClr>
                <a:srgbClr val="BD2036"/>
              </a:buClr>
              <a:buSzPts val="7400"/>
              <a:buFont typeface="Tahoma"/>
              <a:buNone/>
            </a:pPr>
            <a:r>
              <a:t/>
            </a:r>
            <a:endParaRPr b="1" sz="5200">
              <a:latin typeface="Calibri"/>
              <a:ea typeface="Calibri"/>
              <a:cs typeface="Calibri"/>
              <a:sym typeface="Calibri"/>
            </a:endParaRPr>
          </a:p>
        </p:txBody>
      </p:sp>
      <p:pic>
        <p:nvPicPr>
          <p:cNvPr id="99" name="Google Shape;99;g1530365fa97_0_8"/>
          <p:cNvPicPr preferRelativeResize="0"/>
          <p:nvPr/>
        </p:nvPicPr>
        <p:blipFill>
          <a:blip r:embed="rId3">
            <a:alphaModFix/>
          </a:blip>
          <a:stretch>
            <a:fillRect/>
          </a:stretch>
        </p:blipFill>
        <p:spPr>
          <a:xfrm>
            <a:off x="-3" y="9989278"/>
            <a:ext cx="2668184" cy="2001150"/>
          </a:xfrm>
          <a:prstGeom prst="rect">
            <a:avLst/>
          </a:prstGeom>
          <a:noFill/>
          <a:ln>
            <a:noFill/>
          </a:ln>
        </p:spPr>
      </p:pic>
      <p:pic>
        <p:nvPicPr>
          <p:cNvPr id="100" name="Google Shape;100;g1530365fa97_0_8"/>
          <p:cNvPicPr preferRelativeResize="0"/>
          <p:nvPr/>
        </p:nvPicPr>
        <p:blipFill>
          <a:blip r:embed="rId4">
            <a:alphaModFix/>
          </a:blip>
          <a:stretch>
            <a:fillRect/>
          </a:stretch>
        </p:blipFill>
        <p:spPr>
          <a:xfrm>
            <a:off x="2753852" y="10482353"/>
            <a:ext cx="3329650" cy="830675"/>
          </a:xfrm>
          <a:prstGeom prst="rect">
            <a:avLst/>
          </a:prstGeom>
          <a:noFill/>
          <a:ln>
            <a:noFill/>
          </a:ln>
        </p:spPr>
      </p:pic>
      <p:pic>
        <p:nvPicPr>
          <p:cNvPr id="101" name="Google Shape;101;g1530365fa97_0_8"/>
          <p:cNvPicPr preferRelativeResize="0"/>
          <p:nvPr/>
        </p:nvPicPr>
        <p:blipFill>
          <a:blip r:embed="rId5">
            <a:alphaModFix/>
          </a:blip>
          <a:stretch>
            <a:fillRect/>
          </a:stretch>
        </p:blipFill>
        <p:spPr>
          <a:xfrm>
            <a:off x="14627352" y="10279279"/>
            <a:ext cx="2380951" cy="1627957"/>
          </a:xfrm>
          <a:prstGeom prst="rect">
            <a:avLst/>
          </a:prstGeom>
          <a:noFill/>
          <a:ln>
            <a:noFill/>
          </a:ln>
        </p:spPr>
      </p:pic>
      <p:pic>
        <p:nvPicPr>
          <p:cNvPr id="102" name="Google Shape;102;g1530365fa97_0_8"/>
          <p:cNvPicPr preferRelativeResize="0"/>
          <p:nvPr/>
        </p:nvPicPr>
        <p:blipFill>
          <a:blip r:embed="rId6">
            <a:alphaModFix/>
          </a:blip>
          <a:stretch>
            <a:fillRect/>
          </a:stretch>
        </p:blipFill>
        <p:spPr>
          <a:xfrm>
            <a:off x="19946976" y="9961137"/>
            <a:ext cx="3456648" cy="1873124"/>
          </a:xfrm>
          <a:prstGeom prst="rect">
            <a:avLst/>
          </a:prstGeom>
          <a:noFill/>
          <a:ln>
            <a:noFill/>
          </a:ln>
        </p:spPr>
      </p:pic>
      <p:sp>
        <p:nvSpPr>
          <p:cNvPr id="103" name="Google Shape;103;g1530365fa97_0_8"/>
          <p:cNvSpPr txBox="1"/>
          <p:nvPr>
            <p:ph type="title"/>
          </p:nvPr>
        </p:nvSpPr>
        <p:spPr>
          <a:xfrm>
            <a:off x="747600" y="1693425"/>
            <a:ext cx="22888800" cy="1524000"/>
          </a:xfrm>
          <a:prstGeom prst="rect">
            <a:avLst/>
          </a:prstGeom>
          <a:noFill/>
          <a:ln>
            <a:noFill/>
          </a:ln>
        </p:spPr>
        <p:txBody>
          <a:bodyPr anchorCtr="0" anchor="ctr" bIns="121850" lIns="243800" spcFirstLastPara="1" rIns="243800" wrap="square" tIns="121850">
            <a:normAutofit fontScale="90000"/>
          </a:bodyPr>
          <a:lstStyle/>
          <a:p>
            <a:pPr indent="0" lvl="0" marL="0" marR="0" rtl="0" algn="l">
              <a:spcBef>
                <a:spcPts val="0"/>
              </a:spcBef>
              <a:spcAft>
                <a:spcPts val="0"/>
              </a:spcAft>
              <a:buClr>
                <a:srgbClr val="BD2036"/>
              </a:buClr>
              <a:buSzPct val="132142"/>
              <a:buFont typeface="Tahoma"/>
              <a:buNone/>
            </a:pPr>
            <a:r>
              <a:rPr lang="en-US" sz="5600">
                <a:solidFill>
                  <a:srgbClr val="000000"/>
                </a:solidFill>
                <a:latin typeface="Calibri"/>
                <a:ea typeface="Calibri"/>
                <a:cs typeface="Calibri"/>
                <a:sym typeface="Calibri"/>
              </a:rPr>
              <a:t>Special </a:t>
            </a:r>
            <a:r>
              <a:rPr lang="en-US" sz="5600">
                <a:solidFill>
                  <a:srgbClr val="BD2036"/>
                </a:solidFill>
                <a:latin typeface="Calibri"/>
                <a:ea typeface="Calibri"/>
                <a:cs typeface="Calibri"/>
                <a:sym typeface="Calibri"/>
              </a:rPr>
              <a:t>thanks</a:t>
            </a:r>
            <a:r>
              <a:rPr lang="en-US" sz="5600">
                <a:solidFill>
                  <a:srgbClr val="000000"/>
                </a:solidFill>
                <a:latin typeface="Calibri"/>
                <a:ea typeface="Calibri"/>
                <a:cs typeface="Calibri"/>
                <a:sym typeface="Calibri"/>
              </a:rPr>
              <a:t> to </a:t>
            </a:r>
            <a:r>
              <a:rPr lang="en-US" sz="5600" u="sng">
                <a:solidFill>
                  <a:schemeClr val="hlink"/>
                </a:solidFill>
                <a:latin typeface="Calibri"/>
                <a:ea typeface="Calibri"/>
                <a:cs typeface="Calibri"/>
                <a:sym typeface="Calibri"/>
                <a:hlinkClick r:id="rId7"/>
              </a:rPr>
              <a:t>Pangeo/ESGF Cloud Data Working Group</a:t>
            </a:r>
            <a:endParaRPr sz="5600">
              <a:solidFill>
                <a:srgbClr val="000000"/>
              </a:solidFill>
              <a:latin typeface="Calibri"/>
              <a:ea typeface="Calibri"/>
              <a:cs typeface="Calibri"/>
              <a:sym typeface="Calibri"/>
            </a:endParaRPr>
          </a:p>
          <a:p>
            <a:pPr indent="0" lvl="0" marL="0" marR="406400" rtl="0" algn="l">
              <a:lnSpc>
                <a:spcPct val="122857"/>
              </a:lnSpc>
              <a:spcBef>
                <a:spcPts val="0"/>
              </a:spcBef>
              <a:spcAft>
                <a:spcPts val="0"/>
              </a:spcAft>
              <a:buClr>
                <a:schemeClr val="dk1"/>
              </a:buClr>
              <a:buSzPct val="53846"/>
              <a:buFont typeface="Arial"/>
              <a:buNone/>
            </a:pPr>
            <a:r>
              <a:rPr b="1" lang="en-US" sz="5200">
                <a:highlight>
                  <a:schemeClr val="lt1"/>
                </a:highlight>
                <a:latin typeface="Calibri"/>
                <a:ea typeface="Calibri"/>
                <a:cs typeface="Calibri"/>
                <a:sym typeface="Calibri"/>
              </a:rPr>
              <a:t>Content contributions: </a:t>
            </a:r>
            <a:r>
              <a:rPr lang="en-US" sz="5200">
                <a:highlight>
                  <a:schemeClr val="lt1"/>
                </a:highlight>
                <a:latin typeface="Calibri"/>
                <a:ea typeface="Calibri"/>
                <a:cs typeface="Calibri"/>
                <a:sym typeface="Calibri"/>
              </a:rPr>
              <a:t>Ryan Abernathey,  Philip Kershaw, Sasha Ames</a:t>
            </a:r>
            <a:endParaRPr sz="5600">
              <a:solidFill>
                <a:srgbClr val="000000"/>
              </a:solidFill>
              <a:latin typeface="Calibri"/>
              <a:ea typeface="Calibri"/>
              <a:cs typeface="Calibri"/>
              <a:sym typeface="Calibri"/>
            </a:endParaRPr>
          </a:p>
        </p:txBody>
      </p:sp>
      <p:pic>
        <p:nvPicPr>
          <p:cNvPr id="104" name="Google Shape;104;g1530365fa97_0_8"/>
          <p:cNvPicPr preferRelativeResize="0"/>
          <p:nvPr/>
        </p:nvPicPr>
        <p:blipFill>
          <a:blip r:embed="rId8">
            <a:alphaModFix/>
          </a:blip>
          <a:stretch>
            <a:fillRect/>
          </a:stretch>
        </p:blipFill>
        <p:spPr>
          <a:xfrm>
            <a:off x="17287150" y="9989263"/>
            <a:ext cx="2380962" cy="2380962"/>
          </a:xfrm>
          <a:prstGeom prst="rect">
            <a:avLst/>
          </a:prstGeom>
          <a:noFill/>
          <a:ln>
            <a:noFill/>
          </a:ln>
        </p:spPr>
      </p:pic>
      <p:sp>
        <p:nvSpPr>
          <p:cNvPr id="105" name="Google Shape;105;g1530365fa97_0_8"/>
          <p:cNvSpPr txBox="1"/>
          <p:nvPr>
            <p:ph type="title"/>
          </p:nvPr>
        </p:nvSpPr>
        <p:spPr>
          <a:xfrm>
            <a:off x="0" y="-25700"/>
            <a:ext cx="24384000" cy="1009800"/>
          </a:xfrm>
          <a:prstGeom prst="rect">
            <a:avLst/>
          </a:prstGeom>
          <a:solidFill>
            <a:srgbClr val="D8E2F3"/>
          </a:solidFill>
          <a:ln>
            <a:noFill/>
          </a:ln>
        </p:spPr>
        <p:txBody>
          <a:bodyPr anchorCtr="0" anchor="ctr" bIns="121850" lIns="243800" spcFirstLastPara="1" rIns="243800" wrap="square" tIns="121850">
            <a:normAutofit fontScale="90000"/>
          </a:bodyPr>
          <a:lstStyle/>
          <a:p>
            <a:pPr indent="0" lvl="0" marL="0" rtl="0" algn="l">
              <a:spcBef>
                <a:spcPts val="0"/>
              </a:spcBef>
              <a:spcAft>
                <a:spcPts val="0"/>
              </a:spcAft>
              <a:buClr>
                <a:srgbClr val="BD2036"/>
              </a:buClr>
              <a:buSzPct val="97368"/>
              <a:buFont typeface="Tahoma"/>
              <a:buNone/>
            </a:pPr>
            <a:r>
              <a:t/>
            </a:r>
            <a:endParaRPr b="1" sz="7600">
              <a:solidFill>
                <a:srgbClr val="BD2036"/>
              </a:solidFill>
              <a:latin typeface="Calibri"/>
              <a:ea typeface="Calibri"/>
              <a:cs typeface="Calibri"/>
              <a:sym typeface="Calibri"/>
            </a:endParaRPr>
          </a:p>
          <a:p>
            <a:pPr indent="0" lvl="0" marL="0" rtl="0" algn="l">
              <a:spcBef>
                <a:spcPts val="0"/>
              </a:spcBef>
              <a:spcAft>
                <a:spcPts val="0"/>
              </a:spcAft>
              <a:buClr>
                <a:srgbClr val="BD2036"/>
              </a:buClr>
              <a:buSzPct val="97368"/>
              <a:buFont typeface="Tahoma"/>
              <a:buNone/>
            </a:pPr>
            <a:r>
              <a:rPr lang="en-US" sz="7600">
                <a:solidFill>
                  <a:srgbClr val="BD2036"/>
                </a:solidFill>
                <a:latin typeface="Calibri"/>
                <a:ea typeface="Calibri"/>
                <a:cs typeface="Calibri"/>
                <a:sym typeface="Calibri"/>
              </a:rPr>
              <a:t>Community </a:t>
            </a:r>
            <a:r>
              <a:rPr lang="en-US" sz="7600">
                <a:latin typeface="Calibri"/>
                <a:ea typeface="Calibri"/>
                <a:cs typeface="Calibri"/>
                <a:sym typeface="Calibri"/>
              </a:rPr>
              <a:t>driven</a:t>
            </a:r>
            <a:r>
              <a:rPr lang="en-US" sz="7600">
                <a:solidFill>
                  <a:srgbClr val="BD2036"/>
                </a:solidFill>
                <a:latin typeface="Calibri"/>
                <a:ea typeface="Calibri"/>
                <a:cs typeface="Calibri"/>
                <a:sym typeface="Calibri"/>
              </a:rPr>
              <a:t> effort </a:t>
            </a:r>
            <a:endParaRPr sz="7600">
              <a:solidFill>
                <a:srgbClr val="BD2036"/>
              </a:solidFill>
              <a:latin typeface="Calibri"/>
              <a:ea typeface="Calibri"/>
              <a:cs typeface="Calibri"/>
              <a:sym typeface="Calibri"/>
            </a:endParaRPr>
          </a:p>
          <a:p>
            <a:pPr indent="0" lvl="0" marL="0" marR="0" rtl="0" algn="ctr">
              <a:spcBef>
                <a:spcPts val="0"/>
              </a:spcBef>
              <a:spcAft>
                <a:spcPts val="0"/>
              </a:spcAft>
              <a:buClr>
                <a:srgbClr val="BD2036"/>
              </a:buClr>
              <a:buSzPct val="97368"/>
              <a:buFont typeface="Tahoma"/>
              <a:buNone/>
            </a:pPr>
            <a:r>
              <a:t/>
            </a:r>
            <a:endParaRPr sz="7600">
              <a:latin typeface="Calibri"/>
              <a:ea typeface="Calibri"/>
              <a:cs typeface="Calibri"/>
              <a:sym typeface="Calibri"/>
            </a:endParaRPr>
          </a:p>
        </p:txBody>
      </p:sp>
      <p:pic>
        <p:nvPicPr>
          <p:cNvPr id="106" name="Google Shape;106;g1530365fa97_0_8"/>
          <p:cNvPicPr preferRelativeResize="0"/>
          <p:nvPr/>
        </p:nvPicPr>
        <p:blipFill rotWithShape="1">
          <a:blip r:embed="rId9">
            <a:alphaModFix/>
          </a:blip>
          <a:srcRect b="0" l="0" r="30347" t="0"/>
          <a:stretch/>
        </p:blipFill>
        <p:spPr>
          <a:xfrm>
            <a:off x="6445900" y="10429350"/>
            <a:ext cx="2822200" cy="680600"/>
          </a:xfrm>
          <a:prstGeom prst="rect">
            <a:avLst/>
          </a:prstGeom>
          <a:noFill/>
          <a:ln>
            <a:noFill/>
          </a:ln>
        </p:spPr>
      </p:pic>
      <p:grpSp>
        <p:nvGrpSpPr>
          <p:cNvPr id="107" name="Google Shape;107;g1530365fa97_0_8"/>
          <p:cNvGrpSpPr/>
          <p:nvPr/>
        </p:nvGrpSpPr>
        <p:grpSpPr>
          <a:xfrm>
            <a:off x="9526975" y="10444141"/>
            <a:ext cx="4188994" cy="1091413"/>
            <a:chOff x="141303" y="97056"/>
            <a:chExt cx="3010200" cy="959400"/>
          </a:xfrm>
        </p:grpSpPr>
        <p:sp>
          <p:nvSpPr>
            <p:cNvPr id="108" name="Google Shape;108;g1530365fa97_0_8"/>
            <p:cNvSpPr/>
            <p:nvPr/>
          </p:nvSpPr>
          <p:spPr>
            <a:xfrm>
              <a:off x="141303" y="97056"/>
              <a:ext cx="3010200" cy="9594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pic>
          <p:nvPicPr>
            <p:cNvPr id="109" name="Google Shape;109;g1530365fa97_0_8"/>
            <p:cNvPicPr preferRelativeResize="0"/>
            <p:nvPr/>
          </p:nvPicPr>
          <p:blipFill rotWithShape="1">
            <a:blip r:embed="rId10">
              <a:alphaModFix/>
            </a:blip>
            <a:srcRect b="0" l="0" r="0" t="0"/>
            <a:stretch/>
          </p:blipFill>
          <p:spPr>
            <a:xfrm>
              <a:off x="325517" y="165351"/>
              <a:ext cx="2592280" cy="766804"/>
            </a:xfrm>
            <a:prstGeom prst="rect">
              <a:avLst/>
            </a:prstGeom>
            <a:noFill/>
            <a:ln>
              <a:noFill/>
            </a:ln>
          </p:spPr>
        </p:pic>
      </p:grpSp>
      <p:sp>
        <p:nvSpPr>
          <p:cNvPr id="110" name="Google Shape;110;g1530365fa97_0_8"/>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1"/>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400"/>
              <a:buFont typeface="Helvetica Neue Light"/>
              <a:buNone/>
            </a:pPr>
            <a:fld id="{00000000-1234-1234-1234-123412341234}" type="slidenum">
              <a:rPr b="0" lang="en-US" sz="2400">
                <a:solidFill>
                  <a:srgbClr val="FFFFFF"/>
                </a:solidFill>
                <a:latin typeface="Helvetica Neue Light"/>
                <a:ea typeface="Helvetica Neue Light"/>
                <a:cs typeface="Helvetica Neue Light"/>
                <a:sym typeface="Helvetica Neue Light"/>
              </a:rPr>
              <a:t>‹#›</a:t>
            </a:fld>
            <a:endParaRPr/>
          </a:p>
        </p:txBody>
      </p:sp>
      <p:grpSp>
        <p:nvGrpSpPr>
          <p:cNvPr id="453" name="Google Shape;453;p21"/>
          <p:cNvGrpSpPr/>
          <p:nvPr/>
        </p:nvGrpSpPr>
        <p:grpSpPr>
          <a:xfrm>
            <a:off x="13089890" y="5500344"/>
            <a:ext cx="10973248" cy="5775415"/>
            <a:chOff x="0" y="0"/>
            <a:chExt cx="10973246" cy="5775414"/>
          </a:xfrm>
        </p:grpSpPr>
        <p:pic>
          <p:nvPicPr>
            <p:cNvPr descr="Screen Shot 2022-03-03 at 11.28.51 PM.png" id="454" name="Google Shape;454;p21"/>
            <p:cNvPicPr preferRelativeResize="0"/>
            <p:nvPr/>
          </p:nvPicPr>
          <p:blipFill rotWithShape="1">
            <a:blip r:embed="rId3">
              <a:alphaModFix/>
            </a:blip>
            <a:srcRect b="0" l="0" r="0" t="0"/>
            <a:stretch/>
          </p:blipFill>
          <p:spPr>
            <a:xfrm>
              <a:off x="127000" y="88900"/>
              <a:ext cx="10719246" cy="5445214"/>
            </a:xfrm>
            <a:prstGeom prst="rect">
              <a:avLst/>
            </a:prstGeom>
            <a:noFill/>
            <a:ln>
              <a:noFill/>
            </a:ln>
          </p:spPr>
        </p:pic>
        <p:pic>
          <p:nvPicPr>
            <p:cNvPr descr="Screen Shot 2022-03-03 at 11.28.51 PM.png" id="455" name="Google Shape;455;p21"/>
            <p:cNvPicPr preferRelativeResize="0"/>
            <p:nvPr/>
          </p:nvPicPr>
          <p:blipFill rotWithShape="1">
            <a:blip r:embed="rId4">
              <a:alphaModFix/>
            </a:blip>
            <a:srcRect b="0" l="0" r="0" t="0"/>
            <a:stretch/>
          </p:blipFill>
          <p:spPr>
            <a:xfrm>
              <a:off x="0" y="0"/>
              <a:ext cx="10973246" cy="5775414"/>
            </a:xfrm>
            <a:prstGeom prst="rect">
              <a:avLst/>
            </a:prstGeom>
            <a:noFill/>
            <a:ln>
              <a:noFill/>
            </a:ln>
          </p:spPr>
        </p:pic>
      </p:grpSp>
      <p:grpSp>
        <p:nvGrpSpPr>
          <p:cNvPr id="456" name="Google Shape;456;p21"/>
          <p:cNvGrpSpPr/>
          <p:nvPr/>
        </p:nvGrpSpPr>
        <p:grpSpPr>
          <a:xfrm>
            <a:off x="872526" y="5722776"/>
            <a:ext cx="10147396" cy="5330551"/>
            <a:chOff x="0" y="0"/>
            <a:chExt cx="10147395" cy="5330550"/>
          </a:xfrm>
        </p:grpSpPr>
        <p:pic>
          <p:nvPicPr>
            <p:cNvPr descr="Screen Shot 2022-03-03 at 11.29.34 PM.png" id="457" name="Google Shape;457;p21"/>
            <p:cNvPicPr preferRelativeResize="0"/>
            <p:nvPr/>
          </p:nvPicPr>
          <p:blipFill rotWithShape="1">
            <a:blip r:embed="rId5">
              <a:alphaModFix/>
            </a:blip>
            <a:srcRect b="0" l="0" r="0" t="0"/>
            <a:stretch/>
          </p:blipFill>
          <p:spPr>
            <a:xfrm>
              <a:off x="127000" y="88900"/>
              <a:ext cx="9893395" cy="5000350"/>
            </a:xfrm>
            <a:prstGeom prst="rect">
              <a:avLst/>
            </a:prstGeom>
            <a:noFill/>
            <a:ln>
              <a:noFill/>
            </a:ln>
          </p:spPr>
        </p:pic>
        <p:pic>
          <p:nvPicPr>
            <p:cNvPr descr="Screen Shot 2022-03-03 at 11.29.34 PM.png" id="458" name="Google Shape;458;p21"/>
            <p:cNvPicPr preferRelativeResize="0"/>
            <p:nvPr/>
          </p:nvPicPr>
          <p:blipFill rotWithShape="1">
            <a:blip r:embed="rId6">
              <a:alphaModFix/>
            </a:blip>
            <a:srcRect b="0" l="0" r="0" t="0"/>
            <a:stretch/>
          </p:blipFill>
          <p:spPr>
            <a:xfrm>
              <a:off x="0" y="0"/>
              <a:ext cx="10147395" cy="5330550"/>
            </a:xfrm>
            <a:prstGeom prst="rect">
              <a:avLst/>
            </a:prstGeom>
            <a:noFill/>
            <a:ln>
              <a:noFill/>
            </a:ln>
          </p:spPr>
        </p:pic>
      </p:grpSp>
      <p:sp>
        <p:nvSpPr>
          <p:cNvPr id="459" name="Google Shape;459;p21"/>
          <p:cNvSpPr txBox="1"/>
          <p:nvPr/>
        </p:nvSpPr>
        <p:spPr>
          <a:xfrm>
            <a:off x="2406238" y="3544514"/>
            <a:ext cx="7079971" cy="9078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Pangeo Forge Recipes</a:t>
            </a:r>
            <a:endParaRPr/>
          </a:p>
        </p:txBody>
      </p:sp>
      <p:sp>
        <p:nvSpPr>
          <p:cNvPr id="460" name="Google Shape;460;p21"/>
          <p:cNvSpPr txBox="1"/>
          <p:nvPr/>
        </p:nvSpPr>
        <p:spPr>
          <a:xfrm>
            <a:off x="15170180" y="3544514"/>
            <a:ext cx="6432577" cy="9078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Pangeo Forge Cloud</a:t>
            </a:r>
            <a:endParaRPr/>
          </a:p>
        </p:txBody>
      </p:sp>
      <p:sp>
        <p:nvSpPr>
          <p:cNvPr id="461" name="Google Shape;461;p21"/>
          <p:cNvSpPr txBox="1"/>
          <p:nvPr/>
        </p:nvSpPr>
        <p:spPr>
          <a:xfrm>
            <a:off x="1859539" y="11752039"/>
            <a:ext cx="8473694" cy="184020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800"/>
              <a:buFont typeface="Helvetica Neue Light"/>
              <a:buNone/>
            </a:pPr>
            <a:r>
              <a:rPr b="0" i="0" lang="en-US" sz="3800" u="none" cap="none" strike="noStrike">
                <a:solidFill>
                  <a:srgbClr val="5E5E5E"/>
                </a:solidFill>
                <a:latin typeface="Helvetica Neue Light"/>
                <a:ea typeface="Helvetica Neue Light"/>
                <a:cs typeface="Helvetica Neue Light"/>
                <a:sym typeface="Helvetica Neue Light"/>
              </a:rPr>
              <a:t>Open source python package for describing and running data pipelines (“recipes”)</a:t>
            </a:r>
            <a:endParaRPr/>
          </a:p>
        </p:txBody>
      </p:sp>
      <p:sp>
        <p:nvSpPr>
          <p:cNvPr id="462" name="Google Shape;462;p21"/>
          <p:cNvSpPr txBox="1"/>
          <p:nvPr/>
        </p:nvSpPr>
        <p:spPr>
          <a:xfrm>
            <a:off x="13850759" y="11853503"/>
            <a:ext cx="9071420" cy="125600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800"/>
              <a:buFont typeface="Helvetica Neue Light"/>
              <a:buNone/>
            </a:pPr>
            <a:r>
              <a:rPr b="0" i="0" lang="en-US" sz="3800" u="none" cap="none" strike="noStrike">
                <a:solidFill>
                  <a:srgbClr val="5E5E5E"/>
                </a:solidFill>
                <a:latin typeface="Helvetica Neue Light"/>
                <a:ea typeface="Helvetica Neue Light"/>
                <a:cs typeface="Helvetica Neue Light"/>
                <a:sym typeface="Helvetica Neue Light"/>
              </a:rPr>
              <a:t>Cloud platform for automatically executing recipes stored in GitHub repos.</a:t>
            </a:r>
            <a:endParaRPr/>
          </a:p>
        </p:txBody>
      </p:sp>
      <p:sp>
        <p:nvSpPr>
          <p:cNvPr id="463" name="Google Shape;463;p21"/>
          <p:cNvSpPr txBox="1"/>
          <p:nvPr/>
        </p:nvSpPr>
        <p:spPr>
          <a:xfrm>
            <a:off x="1202872" y="4795038"/>
            <a:ext cx="9787028" cy="58511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3200"/>
              <a:buFont typeface="Helvetica Neue Light"/>
              <a:buNone/>
            </a:pPr>
            <a:r>
              <a:rPr b="0" i="0" lang="en-US" sz="3200" u="none" cap="none" strike="noStrike">
                <a:solidFill>
                  <a:srgbClr val="ED2763"/>
                </a:solidFill>
                <a:latin typeface="Helvetica Neue Light"/>
                <a:ea typeface="Helvetica Neue Light"/>
                <a:cs typeface="Helvetica Neue Light"/>
                <a:sym typeface="Helvetica Neue Light"/>
              </a:rPr>
              <a:t>https://github.com/pangeo-forge/pangeo-forge-recipes</a:t>
            </a:r>
            <a:endParaRPr/>
          </a:p>
        </p:txBody>
      </p:sp>
      <p:sp>
        <p:nvSpPr>
          <p:cNvPr id="464" name="Google Shape;464;p21"/>
          <p:cNvSpPr txBox="1"/>
          <p:nvPr/>
        </p:nvSpPr>
        <p:spPr>
          <a:xfrm>
            <a:off x="16093711" y="4795038"/>
            <a:ext cx="4585514" cy="58511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3200"/>
              <a:buFont typeface="Helvetica Neue Light"/>
              <a:buNone/>
            </a:pPr>
            <a:r>
              <a:rPr b="0" i="0" lang="en-US" sz="3200" u="none" cap="none" strike="noStrike">
                <a:solidFill>
                  <a:srgbClr val="ED2763"/>
                </a:solidFill>
                <a:latin typeface="Helvetica Neue Light"/>
                <a:ea typeface="Helvetica Neue Light"/>
                <a:cs typeface="Helvetica Neue Light"/>
                <a:sym typeface="Helvetica Neue Light"/>
              </a:rPr>
              <a:t>https://pangeo-forge.org/</a:t>
            </a:r>
            <a:endParaRPr/>
          </a:p>
        </p:txBody>
      </p:sp>
      <p:pic>
        <p:nvPicPr>
          <p:cNvPr descr="pangeo-forge-logo-blue.png" id="465" name="Google Shape;465;p21"/>
          <p:cNvPicPr preferRelativeResize="0"/>
          <p:nvPr/>
        </p:nvPicPr>
        <p:blipFill rotWithShape="1">
          <a:blip r:embed="rId7">
            <a:alphaModFix/>
          </a:blip>
          <a:srcRect b="0" l="0" r="0" t="0"/>
          <a:stretch/>
        </p:blipFill>
        <p:spPr>
          <a:xfrm>
            <a:off x="10138740" y="1259098"/>
            <a:ext cx="4106521" cy="2560976"/>
          </a:xfrm>
          <a:prstGeom prst="rect">
            <a:avLst/>
          </a:prstGeom>
          <a:noFill/>
          <a:ln>
            <a:noFill/>
          </a:ln>
        </p:spPr>
      </p:pic>
      <p:sp>
        <p:nvSpPr>
          <p:cNvPr id="466" name="Google Shape;466;p21"/>
          <p:cNvSpPr txBox="1"/>
          <p:nvPr/>
        </p:nvSpPr>
        <p:spPr>
          <a:xfrm>
            <a:off x="20587125" y="12976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3"/>
          <p:cNvSpPr txBox="1"/>
          <p:nvPr>
            <p:ph type="title"/>
          </p:nvPr>
        </p:nvSpPr>
        <p:spPr>
          <a:xfrm>
            <a:off x="1689100" y="1014001"/>
            <a:ext cx="21005800" cy="2286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3B71"/>
              </a:buClr>
              <a:buSzPts val="11200"/>
              <a:buFont typeface="Anton"/>
              <a:buNone/>
            </a:pPr>
            <a:r>
              <a:rPr b="0" i="0" lang="en-US" sz="11200" u="none" cap="none" strike="noStrike">
                <a:solidFill>
                  <a:srgbClr val="003B71"/>
                </a:solidFill>
                <a:latin typeface="Anton"/>
                <a:ea typeface="Anton"/>
                <a:cs typeface="Anton"/>
                <a:sym typeface="Anton"/>
              </a:rPr>
              <a:t>Pangeo Forge Cloud</a:t>
            </a:r>
            <a:endParaRPr/>
          </a:p>
        </p:txBody>
      </p:sp>
      <p:sp>
        <p:nvSpPr>
          <p:cNvPr id="472" name="Google Shape;472;p23"/>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400"/>
              <a:buFont typeface="Helvetica Neue Light"/>
              <a:buNone/>
            </a:pPr>
            <a:fld id="{00000000-1234-1234-1234-123412341234}" type="slidenum">
              <a:rPr b="0" lang="en-US" sz="2400">
                <a:solidFill>
                  <a:srgbClr val="FFFFFF"/>
                </a:solidFill>
                <a:latin typeface="Helvetica Neue Light"/>
                <a:ea typeface="Helvetica Neue Light"/>
                <a:cs typeface="Helvetica Neue Light"/>
                <a:sym typeface="Helvetica Neue Light"/>
              </a:rPr>
              <a:t>‹#›</a:t>
            </a:fld>
            <a:endParaRPr/>
          </a:p>
        </p:txBody>
      </p:sp>
      <p:pic>
        <p:nvPicPr>
          <p:cNvPr descr="Image" id="473" name="Google Shape;473;p23"/>
          <p:cNvPicPr preferRelativeResize="0"/>
          <p:nvPr/>
        </p:nvPicPr>
        <p:blipFill rotWithShape="1">
          <a:blip r:embed="rId3">
            <a:alphaModFix/>
          </a:blip>
          <a:srcRect b="0" l="0" r="26430" t="0"/>
          <a:stretch/>
        </p:blipFill>
        <p:spPr>
          <a:xfrm>
            <a:off x="2979202" y="9575695"/>
            <a:ext cx="6109263" cy="3272789"/>
          </a:xfrm>
          <a:prstGeom prst="rect">
            <a:avLst/>
          </a:prstGeom>
          <a:noFill/>
          <a:ln>
            <a:noFill/>
          </a:ln>
        </p:spPr>
      </p:pic>
      <p:pic>
        <p:nvPicPr>
          <p:cNvPr descr="Image" id="474" name="Google Shape;474;p23"/>
          <p:cNvPicPr preferRelativeResize="0"/>
          <p:nvPr/>
        </p:nvPicPr>
        <p:blipFill rotWithShape="1">
          <a:blip r:embed="rId4">
            <a:alphaModFix/>
          </a:blip>
          <a:srcRect b="0" l="0" r="0" t="0"/>
          <a:stretch/>
        </p:blipFill>
        <p:spPr>
          <a:xfrm>
            <a:off x="4783752" y="8553042"/>
            <a:ext cx="2077942" cy="1163648"/>
          </a:xfrm>
          <a:prstGeom prst="rect">
            <a:avLst/>
          </a:prstGeom>
          <a:noFill/>
          <a:ln>
            <a:noFill/>
          </a:ln>
        </p:spPr>
      </p:pic>
      <p:sp>
        <p:nvSpPr>
          <p:cNvPr id="475" name="Google Shape;475;p23"/>
          <p:cNvSpPr/>
          <p:nvPr/>
        </p:nvSpPr>
        <p:spPr>
          <a:xfrm>
            <a:off x="5489364" y="5875852"/>
            <a:ext cx="1088773" cy="1409946"/>
          </a:xfrm>
          <a:custGeom>
            <a:rect b="b" l="l" r="r" t="t"/>
            <a:pathLst>
              <a:path extrusionOk="0" h="21600" w="2160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1"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8"/>
                  <a:pt x="15018" y="86"/>
                </a:cubicBezTo>
                <a:close/>
                <a:moveTo>
                  <a:pt x="3916" y="7813"/>
                </a:moveTo>
                <a:lnTo>
                  <a:pt x="17684" y="7813"/>
                </a:lnTo>
                <a:cubicBezTo>
                  <a:pt x="17718" y="7813"/>
                  <a:pt x="17747" y="7836"/>
                  <a:pt x="17747" y="7862"/>
                </a:cubicBezTo>
                <a:lnTo>
                  <a:pt x="17747" y="8842"/>
                </a:lnTo>
                <a:cubicBezTo>
                  <a:pt x="17747" y="8868"/>
                  <a:pt x="17718" y="8890"/>
                  <a:pt x="17684" y="8890"/>
                </a:cubicBezTo>
                <a:lnTo>
                  <a:pt x="3916" y="8890"/>
                </a:lnTo>
                <a:cubicBezTo>
                  <a:pt x="3882" y="8890"/>
                  <a:pt x="3853" y="8868"/>
                  <a:pt x="3853" y="8842"/>
                </a:cubicBezTo>
                <a:lnTo>
                  <a:pt x="3853" y="7862"/>
                </a:lnTo>
                <a:cubicBezTo>
                  <a:pt x="3853" y="7836"/>
                  <a:pt x="3882" y="7813"/>
                  <a:pt x="3916" y="7813"/>
                </a:cubicBezTo>
                <a:close/>
                <a:moveTo>
                  <a:pt x="3916" y="10498"/>
                </a:moveTo>
                <a:lnTo>
                  <a:pt x="17684" y="10498"/>
                </a:lnTo>
                <a:cubicBezTo>
                  <a:pt x="17718" y="10498"/>
                  <a:pt x="17747" y="10520"/>
                  <a:pt x="17747" y="10546"/>
                </a:cubicBezTo>
                <a:lnTo>
                  <a:pt x="17747" y="11526"/>
                </a:lnTo>
                <a:cubicBezTo>
                  <a:pt x="17747" y="11552"/>
                  <a:pt x="17718" y="11573"/>
                  <a:pt x="17684" y="11573"/>
                </a:cubicBezTo>
                <a:lnTo>
                  <a:pt x="3916" y="11573"/>
                </a:lnTo>
                <a:cubicBezTo>
                  <a:pt x="3882" y="11573"/>
                  <a:pt x="3853" y="11552"/>
                  <a:pt x="3853" y="11526"/>
                </a:cubicBezTo>
                <a:lnTo>
                  <a:pt x="3853" y="10546"/>
                </a:lnTo>
                <a:cubicBezTo>
                  <a:pt x="3853" y="10520"/>
                  <a:pt x="3882" y="10498"/>
                  <a:pt x="3916" y="10498"/>
                </a:cubicBezTo>
                <a:close/>
                <a:moveTo>
                  <a:pt x="3916" y="13182"/>
                </a:moveTo>
                <a:lnTo>
                  <a:pt x="17684" y="13182"/>
                </a:lnTo>
                <a:cubicBezTo>
                  <a:pt x="17718" y="13182"/>
                  <a:pt x="17747" y="13204"/>
                  <a:pt x="17747" y="13230"/>
                </a:cubicBezTo>
                <a:lnTo>
                  <a:pt x="17747" y="14210"/>
                </a:lnTo>
                <a:cubicBezTo>
                  <a:pt x="17747" y="14237"/>
                  <a:pt x="17718" y="14257"/>
                  <a:pt x="17684" y="14257"/>
                </a:cubicBezTo>
                <a:lnTo>
                  <a:pt x="3916" y="14257"/>
                </a:lnTo>
                <a:cubicBezTo>
                  <a:pt x="3882" y="14257"/>
                  <a:pt x="3853" y="14237"/>
                  <a:pt x="3853" y="14210"/>
                </a:cubicBezTo>
                <a:lnTo>
                  <a:pt x="3853" y="13230"/>
                </a:lnTo>
                <a:cubicBezTo>
                  <a:pt x="3853" y="13204"/>
                  <a:pt x="3882" y="13182"/>
                  <a:pt x="3916" y="13182"/>
                </a:cubicBezTo>
                <a:close/>
                <a:moveTo>
                  <a:pt x="3916" y="15866"/>
                </a:moveTo>
                <a:lnTo>
                  <a:pt x="17684" y="15866"/>
                </a:lnTo>
                <a:cubicBezTo>
                  <a:pt x="17718" y="15866"/>
                  <a:pt x="17747" y="15888"/>
                  <a:pt x="17747" y="15914"/>
                </a:cubicBezTo>
                <a:lnTo>
                  <a:pt x="17747" y="16894"/>
                </a:lnTo>
                <a:cubicBezTo>
                  <a:pt x="17747" y="16921"/>
                  <a:pt x="17718" y="16941"/>
                  <a:pt x="17684" y="16941"/>
                </a:cubicBezTo>
                <a:lnTo>
                  <a:pt x="3916" y="16941"/>
                </a:lnTo>
                <a:cubicBezTo>
                  <a:pt x="3882" y="16941"/>
                  <a:pt x="3853" y="16921"/>
                  <a:pt x="3853" y="16894"/>
                </a:cubicBezTo>
                <a:lnTo>
                  <a:pt x="3853" y="15914"/>
                </a:lnTo>
                <a:cubicBezTo>
                  <a:pt x="3853" y="15888"/>
                  <a:pt x="3882" y="15866"/>
                  <a:pt x="3916" y="15866"/>
                </a:cubicBezTo>
                <a:close/>
              </a:path>
            </a:pathLst>
          </a:custGeom>
          <a:solidFill>
            <a:srgbClr val="5E5E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76" name="Google Shape;476;p23"/>
          <p:cNvSpPr txBox="1"/>
          <p:nvPr/>
        </p:nvSpPr>
        <p:spPr>
          <a:xfrm>
            <a:off x="4947733" y="7542845"/>
            <a:ext cx="2172036" cy="59048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3000"/>
              <a:buFont typeface="Arial"/>
              <a:buNone/>
            </a:pPr>
            <a:r>
              <a:rPr b="0" i="0" lang="en-US" sz="3000" u="none" cap="none" strike="noStrike">
                <a:solidFill>
                  <a:srgbClr val="ED2763"/>
                </a:solidFill>
                <a:latin typeface="Arial"/>
                <a:ea typeface="Arial"/>
                <a:cs typeface="Arial"/>
                <a:sym typeface="Arial"/>
              </a:rPr>
              <a:t>Feedstock</a:t>
            </a:r>
            <a:endParaRPr/>
          </a:p>
        </p:txBody>
      </p:sp>
      <p:sp>
        <p:nvSpPr>
          <p:cNvPr id="477" name="Google Shape;477;p23"/>
          <p:cNvSpPr txBox="1"/>
          <p:nvPr/>
        </p:nvSpPr>
        <p:spPr>
          <a:xfrm>
            <a:off x="758652" y="5849558"/>
            <a:ext cx="3797842" cy="1462533"/>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5E5E5E"/>
              </a:buClr>
              <a:buSzPts val="3000"/>
              <a:buFont typeface="Helvetica Neue"/>
              <a:buNone/>
            </a:pPr>
            <a:r>
              <a:rPr b="0" i="0" lang="en-US" sz="3000" u="none" cap="none" strike="noStrike">
                <a:solidFill>
                  <a:srgbClr val="5E5E5E"/>
                </a:solidFill>
                <a:latin typeface="Helvetica Neue"/>
                <a:ea typeface="Helvetica Neue"/>
                <a:cs typeface="Helvetica Neue"/>
                <a:sym typeface="Helvetica Neue"/>
              </a:rPr>
              <a:t>Contains the code and metadata for one or more Recipes</a:t>
            </a:r>
            <a:endParaRPr/>
          </a:p>
        </p:txBody>
      </p:sp>
      <p:grpSp>
        <p:nvGrpSpPr>
          <p:cNvPr id="478" name="Google Shape;478;p23"/>
          <p:cNvGrpSpPr/>
          <p:nvPr/>
        </p:nvGrpSpPr>
        <p:grpSpPr>
          <a:xfrm>
            <a:off x="10668672" y="5125766"/>
            <a:ext cx="4037963" cy="3464469"/>
            <a:chOff x="0" y="0"/>
            <a:chExt cx="4037962" cy="3464468"/>
          </a:xfrm>
        </p:grpSpPr>
        <p:pic>
          <p:nvPicPr>
            <p:cNvPr descr="noun_bakery_3436220.png" id="479" name="Google Shape;479;p23"/>
            <p:cNvPicPr preferRelativeResize="0"/>
            <p:nvPr/>
          </p:nvPicPr>
          <p:blipFill rotWithShape="1">
            <a:blip r:embed="rId5">
              <a:alphaModFix/>
            </a:blip>
            <a:srcRect b="14201" l="0" r="0" t="0"/>
            <a:stretch/>
          </p:blipFill>
          <p:spPr>
            <a:xfrm>
              <a:off x="0" y="0"/>
              <a:ext cx="4037962" cy="3464468"/>
            </a:xfrm>
            <a:prstGeom prst="rect">
              <a:avLst/>
            </a:prstGeom>
            <a:noFill/>
            <a:ln>
              <a:noFill/>
            </a:ln>
          </p:spPr>
        </p:pic>
        <p:sp>
          <p:nvSpPr>
            <p:cNvPr id="480" name="Google Shape;480;p23"/>
            <p:cNvSpPr txBox="1"/>
            <p:nvPr/>
          </p:nvSpPr>
          <p:spPr>
            <a:xfrm>
              <a:off x="1275841" y="1335316"/>
              <a:ext cx="1486124" cy="59048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3000"/>
                <a:buFont typeface="Arial"/>
                <a:buNone/>
              </a:pPr>
              <a:r>
                <a:rPr b="0" i="0" lang="en-US" sz="3000" u="none" cap="none" strike="noStrike">
                  <a:solidFill>
                    <a:srgbClr val="ED2763"/>
                  </a:solidFill>
                  <a:latin typeface="Arial"/>
                  <a:ea typeface="Arial"/>
                  <a:cs typeface="Arial"/>
                  <a:sym typeface="Arial"/>
                </a:rPr>
                <a:t>Bakery</a:t>
              </a:r>
              <a:endParaRPr/>
            </a:p>
          </p:txBody>
        </p:sp>
      </p:grpSp>
      <p:sp>
        <p:nvSpPr>
          <p:cNvPr id="481" name="Google Shape;481;p23"/>
          <p:cNvSpPr txBox="1"/>
          <p:nvPr/>
        </p:nvSpPr>
        <p:spPr>
          <a:xfrm>
            <a:off x="8571740" y="3264805"/>
            <a:ext cx="6821120" cy="80781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4800"/>
              <a:buFont typeface="Helvetica Neue Light"/>
              <a:buNone/>
            </a:pPr>
            <a:r>
              <a:rPr b="0" i="0" lang="en-US" sz="4800" u="none" cap="none" strike="noStrike">
                <a:solidFill>
                  <a:srgbClr val="ED2763"/>
                </a:solidFill>
                <a:latin typeface="Helvetica Neue Light"/>
                <a:ea typeface="Helvetica Neue Light"/>
                <a:cs typeface="Helvetica Neue Light"/>
                <a:sym typeface="Helvetica Neue Light"/>
              </a:rPr>
              <a:t>https://pangeo-forge.org/</a:t>
            </a:r>
            <a:endParaRPr/>
          </a:p>
        </p:txBody>
      </p:sp>
      <p:sp>
        <p:nvSpPr>
          <p:cNvPr id="482" name="Google Shape;482;p23"/>
          <p:cNvSpPr/>
          <p:nvPr/>
        </p:nvSpPr>
        <p:spPr>
          <a:xfrm>
            <a:off x="18122093" y="5688625"/>
            <a:ext cx="2651498" cy="2659461"/>
          </a:xfrm>
          <a:custGeom>
            <a:rect b="b" l="l" r="r" t="t"/>
            <a:pathLst>
              <a:path extrusionOk="0" h="21600" w="2160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5E5E5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3" name="Google Shape;483;p23"/>
          <p:cNvSpPr txBox="1"/>
          <p:nvPr/>
        </p:nvSpPr>
        <p:spPr>
          <a:xfrm>
            <a:off x="18590460" y="8413324"/>
            <a:ext cx="1714762" cy="59048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D2763"/>
              </a:buClr>
              <a:buSzPts val="3000"/>
              <a:buFont typeface="Arial"/>
              <a:buNone/>
            </a:pPr>
            <a:r>
              <a:rPr b="0" i="0" lang="en-US" sz="3000" u="none" cap="none" strike="noStrike">
                <a:solidFill>
                  <a:srgbClr val="ED2763"/>
                </a:solidFill>
                <a:latin typeface="Arial"/>
                <a:ea typeface="Arial"/>
                <a:cs typeface="Arial"/>
                <a:sym typeface="Arial"/>
              </a:rPr>
              <a:t>Storage</a:t>
            </a:r>
            <a:endParaRPr/>
          </a:p>
        </p:txBody>
      </p:sp>
      <p:sp>
        <p:nvSpPr>
          <p:cNvPr id="484" name="Google Shape;484;p23"/>
          <p:cNvSpPr/>
          <p:nvPr/>
        </p:nvSpPr>
        <p:spPr>
          <a:xfrm>
            <a:off x="6578136" y="6249853"/>
            <a:ext cx="4576142" cy="234466"/>
          </a:xfrm>
          <a:custGeom>
            <a:rect b="b" l="l" r="r" t="t"/>
            <a:pathLst>
              <a:path extrusionOk="0" h="16213" w="21600">
                <a:moveTo>
                  <a:pt x="21600" y="16213"/>
                </a:moveTo>
                <a:cubicBezTo>
                  <a:pt x="14036" y="-4789"/>
                  <a:pt x="6836" y="-5387"/>
                  <a:pt x="0" y="14418"/>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85" name="Google Shape;485;p23"/>
          <p:cNvSpPr/>
          <p:nvPr/>
        </p:nvSpPr>
        <p:spPr>
          <a:xfrm>
            <a:off x="14061839" y="6169986"/>
            <a:ext cx="3902341" cy="406499"/>
          </a:xfrm>
          <a:custGeom>
            <a:rect b="b" l="l" r="r" t="t"/>
            <a:pathLst>
              <a:path extrusionOk="0" h="16594" w="21600">
                <a:moveTo>
                  <a:pt x="0" y="7946"/>
                </a:moveTo>
                <a:cubicBezTo>
                  <a:pt x="7085" y="-5006"/>
                  <a:pt x="14285" y="-2123"/>
                  <a:pt x="21600" y="16594"/>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sp>
        <p:nvSpPr>
          <p:cNvPr id="486" name="Google Shape;486;p23"/>
          <p:cNvSpPr txBox="1"/>
          <p:nvPr/>
        </p:nvSpPr>
        <p:spPr>
          <a:xfrm>
            <a:off x="10668672" y="8956922"/>
            <a:ext cx="4037962" cy="1462533"/>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E5E5E"/>
              </a:buClr>
              <a:buSzPts val="3000"/>
              <a:buFont typeface="Helvetica Neue"/>
              <a:buNone/>
            </a:pPr>
            <a:r>
              <a:rPr b="0" i="0" lang="en-US" sz="3000" u="none" cap="none" strike="noStrike">
                <a:solidFill>
                  <a:srgbClr val="5E5E5E"/>
                </a:solidFill>
                <a:latin typeface="Helvetica Neue"/>
                <a:ea typeface="Helvetica Neue"/>
                <a:cs typeface="Helvetica Neue"/>
                <a:sym typeface="Helvetica Neue"/>
              </a:rPr>
              <a:t>Runs the recipes in the cloud using elastic scaling clusters</a:t>
            </a:r>
            <a:endParaRPr/>
          </a:p>
        </p:txBody>
      </p:sp>
      <p:pic>
        <p:nvPicPr>
          <p:cNvPr descr="Image" id="487" name="Google Shape;487;p23"/>
          <p:cNvPicPr preferRelativeResize="0"/>
          <p:nvPr/>
        </p:nvPicPr>
        <p:blipFill rotWithShape="1">
          <a:blip r:embed="rId6">
            <a:alphaModFix/>
          </a:blip>
          <a:srcRect b="0" l="0" r="0" t="0"/>
          <a:stretch/>
        </p:blipFill>
        <p:spPr>
          <a:xfrm>
            <a:off x="21453519" y="5377906"/>
            <a:ext cx="1879929" cy="1409947"/>
          </a:xfrm>
          <a:prstGeom prst="rect">
            <a:avLst/>
          </a:prstGeom>
          <a:noFill/>
          <a:ln>
            <a:noFill/>
          </a:ln>
        </p:spPr>
      </p:pic>
      <p:pic>
        <p:nvPicPr>
          <p:cNvPr descr="Image" id="488" name="Google Shape;488;p23"/>
          <p:cNvPicPr preferRelativeResize="0"/>
          <p:nvPr/>
        </p:nvPicPr>
        <p:blipFill rotWithShape="1">
          <a:blip r:embed="rId7">
            <a:alphaModFix/>
          </a:blip>
          <a:srcRect b="0" l="0" r="0" t="0"/>
          <a:stretch/>
        </p:blipFill>
        <p:spPr>
          <a:xfrm>
            <a:off x="21811660" y="7256265"/>
            <a:ext cx="1163648" cy="1163648"/>
          </a:xfrm>
          <a:prstGeom prst="rect">
            <a:avLst/>
          </a:prstGeom>
          <a:noFill/>
          <a:ln>
            <a:noFill/>
          </a:ln>
        </p:spPr>
      </p:pic>
      <p:sp>
        <p:nvSpPr>
          <p:cNvPr id="489" name="Google Shape;489;p23"/>
          <p:cNvSpPr txBox="1"/>
          <p:nvPr/>
        </p:nvSpPr>
        <p:spPr>
          <a:xfrm>
            <a:off x="22025427" y="8484057"/>
            <a:ext cx="736182" cy="449023"/>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300"/>
              <a:buFont typeface="Helvetica Neue"/>
              <a:buNone/>
            </a:pPr>
            <a:r>
              <a:rPr b="0" i="0" lang="en-US" sz="2300" u="none" cap="none" strike="noStrike">
                <a:solidFill>
                  <a:srgbClr val="000000"/>
                </a:solidFill>
                <a:latin typeface="Helvetica Neue"/>
                <a:ea typeface="Helvetica Neue"/>
                <a:cs typeface="Helvetica Neue"/>
                <a:sym typeface="Helvetica Neue"/>
              </a:rPr>
              <a:t>GCS</a:t>
            </a:r>
            <a:endParaRPr/>
          </a:p>
        </p:txBody>
      </p:sp>
      <p:pic>
        <p:nvPicPr>
          <p:cNvPr descr="Image" id="490" name="Google Shape;490;p23"/>
          <p:cNvPicPr preferRelativeResize="0"/>
          <p:nvPr/>
        </p:nvPicPr>
        <p:blipFill rotWithShape="1">
          <a:blip r:embed="rId8">
            <a:alphaModFix/>
          </a:blip>
          <a:srcRect b="0" l="0" r="0" t="0"/>
          <a:stretch/>
        </p:blipFill>
        <p:spPr>
          <a:xfrm>
            <a:off x="16161815" y="9067958"/>
            <a:ext cx="6572054" cy="1787138"/>
          </a:xfrm>
          <a:prstGeom prst="rect">
            <a:avLst/>
          </a:prstGeom>
          <a:noFill/>
          <a:ln>
            <a:noFill/>
          </a:ln>
        </p:spPr>
      </p:pic>
      <p:sp>
        <p:nvSpPr>
          <p:cNvPr id="491" name="Google Shape;491;p23"/>
          <p:cNvSpPr txBox="1"/>
          <p:nvPr/>
        </p:nvSpPr>
        <p:spPr>
          <a:xfrm>
            <a:off x="20540450" y="12759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0"/>
          <p:cNvSpPr txBox="1"/>
          <p:nvPr>
            <p:ph type="title"/>
          </p:nvPr>
        </p:nvSpPr>
        <p:spPr>
          <a:xfrm>
            <a:off x="1689100" y="1014001"/>
            <a:ext cx="21005800" cy="2286001"/>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3B71"/>
              </a:buClr>
              <a:buSzPts val="8736"/>
              <a:buFont typeface="Anton"/>
              <a:buNone/>
            </a:pPr>
            <a:r>
              <a:rPr lang="en-US" sz="8736"/>
              <a:t>Pangeo Forge Development</a:t>
            </a:r>
            <a:endParaRPr/>
          </a:p>
        </p:txBody>
      </p:sp>
      <p:sp>
        <p:nvSpPr>
          <p:cNvPr id="497" name="Google Shape;497;p30"/>
          <p:cNvSpPr txBox="1"/>
          <p:nvPr>
            <p:ph idx="12" type="sldNum"/>
          </p:nvPr>
        </p:nvSpPr>
        <p:spPr>
          <a:xfrm>
            <a:off x="420264" y="236808"/>
            <a:ext cx="453300" cy="4719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FFFFFF"/>
              </a:buClr>
              <a:buSzPts val="2400"/>
              <a:buFont typeface="Helvetica Neue Light"/>
              <a:buNone/>
            </a:pPr>
            <a:fld id="{00000000-1234-1234-1234-123412341234}" type="slidenum">
              <a:rPr b="0" lang="en-US" sz="2400">
                <a:solidFill>
                  <a:srgbClr val="FFFFFF"/>
                </a:solidFill>
                <a:latin typeface="Helvetica Neue Light"/>
                <a:ea typeface="Helvetica Neue Light"/>
                <a:cs typeface="Helvetica Neue Light"/>
                <a:sym typeface="Helvetica Neue Light"/>
              </a:rPr>
              <a:t>‹#›</a:t>
            </a:fld>
            <a:endParaRPr/>
          </a:p>
        </p:txBody>
      </p:sp>
      <p:grpSp>
        <p:nvGrpSpPr>
          <p:cNvPr id="498" name="Google Shape;498;p30"/>
          <p:cNvGrpSpPr/>
          <p:nvPr/>
        </p:nvGrpSpPr>
        <p:grpSpPr>
          <a:xfrm>
            <a:off x="372452" y="4969403"/>
            <a:ext cx="11034613" cy="7312309"/>
            <a:chOff x="0" y="0"/>
            <a:chExt cx="11034612" cy="7312308"/>
          </a:xfrm>
        </p:grpSpPr>
        <p:pic>
          <p:nvPicPr>
            <p:cNvPr descr="Image" id="499" name="Google Shape;499;p30"/>
            <p:cNvPicPr preferRelativeResize="0"/>
            <p:nvPr/>
          </p:nvPicPr>
          <p:blipFill rotWithShape="1">
            <a:blip r:embed="rId3">
              <a:alphaModFix/>
            </a:blip>
            <a:srcRect b="0" l="0" r="0" t="0"/>
            <a:stretch/>
          </p:blipFill>
          <p:spPr>
            <a:xfrm>
              <a:off x="127000" y="88900"/>
              <a:ext cx="10780612" cy="6982108"/>
            </a:xfrm>
            <a:prstGeom prst="rect">
              <a:avLst/>
            </a:prstGeom>
            <a:noFill/>
            <a:ln>
              <a:noFill/>
            </a:ln>
          </p:spPr>
        </p:pic>
        <p:pic>
          <p:nvPicPr>
            <p:cNvPr descr="Image" id="500" name="Google Shape;500;p30"/>
            <p:cNvPicPr preferRelativeResize="0"/>
            <p:nvPr/>
          </p:nvPicPr>
          <p:blipFill rotWithShape="1">
            <a:blip r:embed="rId4">
              <a:alphaModFix/>
            </a:blip>
            <a:srcRect b="0" l="0" r="0" t="0"/>
            <a:stretch/>
          </p:blipFill>
          <p:spPr>
            <a:xfrm>
              <a:off x="0" y="0"/>
              <a:ext cx="11034612" cy="7312308"/>
            </a:xfrm>
            <a:prstGeom prst="rect">
              <a:avLst/>
            </a:prstGeom>
            <a:noFill/>
            <a:ln>
              <a:noFill/>
            </a:ln>
          </p:spPr>
        </p:pic>
      </p:grpSp>
      <p:sp>
        <p:nvSpPr>
          <p:cNvPr id="501" name="Google Shape;501;p30"/>
          <p:cNvSpPr txBox="1"/>
          <p:nvPr/>
        </p:nvSpPr>
        <p:spPr>
          <a:xfrm>
            <a:off x="2545225" y="12723325"/>
            <a:ext cx="17743200" cy="933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3B71"/>
              </a:buClr>
              <a:buSzPts val="5400"/>
              <a:buFont typeface="Helvetica Neue"/>
              <a:buNone/>
            </a:pPr>
            <a:r>
              <a:rPr b="0" i="0" lang="en-US" sz="5400" u="sng" cap="none" strike="noStrike">
                <a:solidFill>
                  <a:srgbClr val="003B71"/>
                </a:solidFill>
                <a:latin typeface="Helvetica Neue"/>
                <a:ea typeface="Helvetica Neue"/>
                <a:cs typeface="Helvetica Neue"/>
                <a:sym typeface="Helvetica Neue"/>
                <a:hlinkClick r:id="rId5">
                  <a:extLst>
                    <a:ext uri="{A12FA001-AC4F-418D-AE19-62706E023703}">
                      <ahyp:hlinkClr val="tx"/>
                    </a:ext>
                  </a:extLst>
                </a:hlinkClick>
              </a:rPr>
              <a:t>https://github.com/pangeo-forge/pangeo-forge-recipes</a:t>
            </a:r>
            <a:endParaRPr/>
          </a:p>
        </p:txBody>
      </p:sp>
      <p:sp>
        <p:nvSpPr>
          <p:cNvPr id="502" name="Google Shape;502;p30"/>
          <p:cNvSpPr txBox="1"/>
          <p:nvPr/>
        </p:nvSpPr>
        <p:spPr>
          <a:xfrm>
            <a:off x="3418560" y="3029196"/>
            <a:ext cx="17546880" cy="1498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8400"/>
              <a:buFont typeface="Helvetica Neue"/>
              <a:buNone/>
            </a:pPr>
            <a:r>
              <a:rPr b="0" i="0" lang="en-US" sz="8400" u="none" cap="none" strike="noStrike">
                <a:solidFill>
                  <a:srgbClr val="000000"/>
                </a:solidFill>
                <a:latin typeface="Helvetica Neue"/>
                <a:ea typeface="Helvetica Neue"/>
                <a:cs typeface="Helvetica Neue"/>
                <a:sym typeface="Helvetica Neue"/>
              </a:rPr>
              <a:t>This is a 💯% open project! Join us!</a:t>
            </a:r>
            <a:endParaRPr/>
          </a:p>
        </p:txBody>
      </p:sp>
      <p:grpSp>
        <p:nvGrpSpPr>
          <p:cNvPr id="503" name="Google Shape;503;p30"/>
          <p:cNvGrpSpPr/>
          <p:nvPr/>
        </p:nvGrpSpPr>
        <p:grpSpPr>
          <a:xfrm>
            <a:off x="11673792" y="4994803"/>
            <a:ext cx="12226783" cy="7312309"/>
            <a:chOff x="0" y="0"/>
            <a:chExt cx="12226782" cy="7312308"/>
          </a:xfrm>
        </p:grpSpPr>
        <p:pic>
          <p:nvPicPr>
            <p:cNvPr descr="Image" id="504" name="Google Shape;504;p30"/>
            <p:cNvPicPr preferRelativeResize="0"/>
            <p:nvPr/>
          </p:nvPicPr>
          <p:blipFill rotWithShape="1">
            <a:blip r:embed="rId6">
              <a:alphaModFix/>
            </a:blip>
            <a:srcRect b="0" l="0" r="0" t="0"/>
            <a:stretch/>
          </p:blipFill>
          <p:spPr>
            <a:xfrm>
              <a:off x="127000" y="88900"/>
              <a:ext cx="11972782" cy="6982108"/>
            </a:xfrm>
            <a:prstGeom prst="rect">
              <a:avLst/>
            </a:prstGeom>
            <a:noFill/>
            <a:ln>
              <a:noFill/>
            </a:ln>
          </p:spPr>
        </p:pic>
        <p:pic>
          <p:nvPicPr>
            <p:cNvPr descr="Image" id="505" name="Google Shape;505;p30"/>
            <p:cNvPicPr preferRelativeResize="0"/>
            <p:nvPr/>
          </p:nvPicPr>
          <p:blipFill rotWithShape="1">
            <a:blip r:embed="rId7">
              <a:alphaModFix/>
            </a:blip>
            <a:srcRect b="0" l="0" r="0" t="0"/>
            <a:stretch/>
          </p:blipFill>
          <p:spPr>
            <a:xfrm>
              <a:off x="0" y="0"/>
              <a:ext cx="12226782" cy="7312308"/>
            </a:xfrm>
            <a:prstGeom prst="rect">
              <a:avLst/>
            </a:prstGeom>
            <a:noFill/>
            <a:ln>
              <a:noFill/>
            </a:ln>
          </p:spPr>
        </p:pic>
      </p:grpSp>
      <p:sp>
        <p:nvSpPr>
          <p:cNvPr id="506" name="Google Shape;506;p30"/>
          <p:cNvSpPr txBox="1"/>
          <p:nvPr/>
        </p:nvSpPr>
        <p:spPr>
          <a:xfrm>
            <a:off x="20540450" y="12759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5350bad91f_0_84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sz="2700">
                <a:solidFill>
                  <a:schemeClr val="dk2"/>
                </a:solidFill>
                <a:latin typeface="Arial"/>
                <a:ea typeface="Arial"/>
                <a:cs typeface="Arial"/>
                <a:sym typeface="Arial"/>
              </a:rPr>
              <a:t>‹#›</a:t>
            </a:fld>
            <a:endParaRPr sz="2700">
              <a:solidFill>
                <a:schemeClr val="dk2"/>
              </a:solidFill>
              <a:latin typeface="Arial"/>
              <a:ea typeface="Arial"/>
              <a:cs typeface="Arial"/>
              <a:sym typeface="Arial"/>
            </a:endParaRPr>
          </a:p>
        </p:txBody>
      </p:sp>
      <p:sp>
        <p:nvSpPr>
          <p:cNvPr id="512" name="Google Shape;512;g15350bad91f_0_840"/>
          <p:cNvSpPr txBox="1"/>
          <p:nvPr>
            <p:ph type="title"/>
          </p:nvPr>
        </p:nvSpPr>
        <p:spPr>
          <a:xfrm>
            <a:off x="-125" y="0"/>
            <a:ext cx="24384000" cy="1527300"/>
          </a:xfrm>
          <a:prstGeom prst="rect">
            <a:avLst/>
          </a:prstGeom>
          <a:solidFill>
            <a:srgbClr val="D8E2F3"/>
          </a:solidFill>
          <a:ln>
            <a:noFill/>
          </a:ln>
        </p:spPr>
        <p:txBody>
          <a:bodyPr anchorCtr="0" anchor="ctr" bIns="121850" lIns="243800" spcFirstLastPara="1" rIns="243800" wrap="square" tIns="121850">
            <a:normAutofit fontScale="90000"/>
          </a:bodyPr>
          <a:lstStyle/>
          <a:p>
            <a:pPr indent="0" lvl="0" marL="0" rtl="0" algn="l">
              <a:spcBef>
                <a:spcPts val="0"/>
              </a:spcBef>
              <a:spcAft>
                <a:spcPts val="0"/>
              </a:spcAft>
              <a:buClr>
                <a:srgbClr val="BD2036"/>
              </a:buClr>
              <a:buSzPct val="97368"/>
              <a:buFont typeface="Tahoma"/>
              <a:buNone/>
            </a:pPr>
            <a:r>
              <a:t/>
            </a:r>
            <a:endParaRPr b="1" sz="7600">
              <a:solidFill>
                <a:srgbClr val="BD2036"/>
              </a:solidFill>
              <a:latin typeface="Calibri"/>
              <a:ea typeface="Calibri"/>
              <a:cs typeface="Calibri"/>
              <a:sym typeface="Calibri"/>
            </a:endParaRPr>
          </a:p>
          <a:p>
            <a:pPr indent="457200" lvl="0" marL="9144000" rtl="0" algn="l">
              <a:spcBef>
                <a:spcPts val="0"/>
              </a:spcBef>
              <a:spcAft>
                <a:spcPts val="0"/>
              </a:spcAft>
              <a:buClr>
                <a:srgbClr val="BD2036"/>
              </a:buClr>
              <a:buSzPct val="97368"/>
              <a:buFont typeface="Tahoma"/>
              <a:buNone/>
            </a:pPr>
            <a:r>
              <a:rPr lang="en-US" sz="7600">
                <a:solidFill>
                  <a:srgbClr val="BD2036"/>
                </a:solidFill>
                <a:latin typeface="Calibri"/>
                <a:ea typeface="Calibri"/>
                <a:cs typeface="Calibri"/>
                <a:sym typeface="Calibri"/>
              </a:rPr>
              <a:t>Key takeaways </a:t>
            </a:r>
            <a:endParaRPr sz="7600">
              <a:solidFill>
                <a:srgbClr val="BD2036"/>
              </a:solidFill>
              <a:latin typeface="Calibri"/>
              <a:ea typeface="Calibri"/>
              <a:cs typeface="Calibri"/>
              <a:sym typeface="Calibri"/>
            </a:endParaRPr>
          </a:p>
          <a:p>
            <a:pPr indent="0" lvl="0" marL="0" marR="0" rtl="0" algn="ctr">
              <a:spcBef>
                <a:spcPts val="0"/>
              </a:spcBef>
              <a:spcAft>
                <a:spcPts val="0"/>
              </a:spcAft>
              <a:buClr>
                <a:srgbClr val="BD2036"/>
              </a:buClr>
              <a:buSzPct val="97368"/>
              <a:buFont typeface="Tahoma"/>
              <a:buNone/>
            </a:pPr>
            <a:r>
              <a:t/>
            </a:r>
            <a:endParaRPr sz="7600">
              <a:latin typeface="Calibri"/>
              <a:ea typeface="Calibri"/>
              <a:cs typeface="Calibri"/>
              <a:sym typeface="Calibri"/>
            </a:endParaRPr>
          </a:p>
        </p:txBody>
      </p:sp>
      <p:sp>
        <p:nvSpPr>
          <p:cNvPr id="513" name="Google Shape;513;g15350bad91f_0_840"/>
          <p:cNvSpPr txBox="1"/>
          <p:nvPr>
            <p:ph idx="1" type="body"/>
          </p:nvPr>
        </p:nvSpPr>
        <p:spPr>
          <a:xfrm>
            <a:off x="397675" y="1636975"/>
            <a:ext cx="22721700" cy="11551500"/>
          </a:xfrm>
          <a:prstGeom prst="rect">
            <a:avLst/>
          </a:prstGeom>
        </p:spPr>
        <p:txBody>
          <a:bodyPr anchorCtr="0" anchor="t" bIns="243800" lIns="243800" spcFirstLastPara="1" rIns="243800" wrap="square" tIns="243800">
            <a:normAutofit/>
          </a:bodyPr>
          <a:lstStyle/>
          <a:p>
            <a:pPr indent="-520700" lvl="0" marL="457200" rtl="0" algn="l">
              <a:spcBef>
                <a:spcPts val="0"/>
              </a:spcBef>
              <a:spcAft>
                <a:spcPts val="0"/>
              </a:spcAft>
              <a:buClr>
                <a:srgbClr val="BD2036"/>
              </a:buClr>
              <a:buSzPts val="4600"/>
              <a:buChar char="●"/>
            </a:pPr>
            <a:r>
              <a:rPr lang="en-US" sz="4600">
                <a:solidFill>
                  <a:srgbClr val="BD2036"/>
                </a:solidFill>
              </a:rPr>
              <a:t>Prioritization</a:t>
            </a:r>
            <a:endParaRPr sz="4600">
              <a:solidFill>
                <a:srgbClr val="BD2036"/>
              </a:solidFill>
            </a:endParaRPr>
          </a:p>
          <a:p>
            <a:pPr indent="-520700" lvl="1" marL="914400" rtl="0" algn="l">
              <a:spcBef>
                <a:spcPts val="0"/>
              </a:spcBef>
              <a:spcAft>
                <a:spcPts val="0"/>
              </a:spcAft>
              <a:buSzPts val="4600"/>
              <a:buChar char="○"/>
            </a:pPr>
            <a:r>
              <a:rPr lang="en-US" sz="4600"/>
              <a:t>Emphasis on data management (not a by-product or an after-thought)</a:t>
            </a:r>
            <a:endParaRPr sz="4600"/>
          </a:p>
          <a:p>
            <a:pPr indent="-520700" lvl="1" marL="914400" rtl="0" algn="l">
              <a:spcBef>
                <a:spcPts val="0"/>
              </a:spcBef>
              <a:spcAft>
                <a:spcPts val="0"/>
              </a:spcAft>
              <a:buSzPts val="4600"/>
              <a:buChar char="○"/>
            </a:pPr>
            <a:r>
              <a:rPr lang="en-US" sz="4600"/>
              <a:t>Data management considerations integral to modeling and analysis workflows</a:t>
            </a:r>
            <a:endParaRPr sz="4600"/>
          </a:p>
          <a:p>
            <a:pPr indent="-520700" lvl="2" marL="1371600" rtl="0" algn="l">
              <a:spcBef>
                <a:spcPts val="0"/>
              </a:spcBef>
              <a:spcAft>
                <a:spcPts val="0"/>
              </a:spcAft>
              <a:buSzPts val="4600"/>
              <a:buChar char="■"/>
            </a:pPr>
            <a:r>
              <a:rPr lang="en-US" sz="4600"/>
              <a:t>E.g. Data organization, diagnostics requirements, provenance</a:t>
            </a:r>
            <a:endParaRPr sz="4600"/>
          </a:p>
          <a:p>
            <a:pPr indent="-520700" lvl="1" marL="914400" rtl="0" algn="l">
              <a:spcBef>
                <a:spcPts val="0"/>
              </a:spcBef>
              <a:spcAft>
                <a:spcPts val="0"/>
              </a:spcAft>
              <a:buSzPts val="4600"/>
              <a:buChar char="○"/>
            </a:pPr>
            <a:r>
              <a:rPr lang="en-US" sz="4600"/>
              <a:t>Motivated by NOAA PARR (Public Access to Research Results) requirements </a:t>
            </a:r>
            <a:endParaRPr sz="4600"/>
          </a:p>
          <a:p>
            <a:pPr indent="-520700" lvl="1" marL="914400" rtl="0" algn="l">
              <a:spcBef>
                <a:spcPts val="0"/>
              </a:spcBef>
              <a:spcAft>
                <a:spcPts val="0"/>
              </a:spcAft>
              <a:buSzPts val="4600"/>
              <a:buChar char="○"/>
            </a:pPr>
            <a:r>
              <a:rPr lang="en-US" sz="4600"/>
              <a:t>Organizational Guidance:  GFDL FAIR use policy, Co-authorship policy</a:t>
            </a:r>
            <a:endParaRPr sz="4600"/>
          </a:p>
          <a:p>
            <a:pPr indent="-520700" lvl="1" marL="914400" rtl="0" algn="l">
              <a:spcBef>
                <a:spcPts val="0"/>
              </a:spcBef>
              <a:spcAft>
                <a:spcPts val="0"/>
              </a:spcAft>
              <a:buSzPts val="4600"/>
              <a:buChar char="○"/>
            </a:pPr>
            <a:r>
              <a:rPr lang="en-US" sz="4600"/>
              <a:t>F in FAIR may also mean </a:t>
            </a:r>
            <a:r>
              <a:rPr lang="en-US" sz="4600">
                <a:solidFill>
                  <a:srgbClr val="BD2036"/>
                </a:solidFill>
              </a:rPr>
              <a:t>Fundability</a:t>
            </a:r>
            <a:r>
              <a:rPr lang="en-US" sz="4600"/>
              <a:t> to sustain</a:t>
            </a:r>
            <a:endParaRPr sz="4600"/>
          </a:p>
          <a:p>
            <a:pPr indent="-520700" lvl="0" marL="457200" rtl="0" algn="l">
              <a:spcBef>
                <a:spcPts val="0"/>
              </a:spcBef>
              <a:spcAft>
                <a:spcPts val="0"/>
              </a:spcAft>
              <a:buClr>
                <a:srgbClr val="BD2036"/>
              </a:buClr>
              <a:buSzPts val="4600"/>
              <a:buChar char="●"/>
            </a:pPr>
            <a:r>
              <a:rPr lang="en-US" sz="4600">
                <a:solidFill>
                  <a:srgbClr val="BD2036"/>
                </a:solidFill>
              </a:rPr>
              <a:t>Research acceleration</a:t>
            </a:r>
            <a:endParaRPr sz="4600">
              <a:solidFill>
                <a:srgbClr val="BD2036"/>
              </a:solidFill>
            </a:endParaRPr>
          </a:p>
          <a:p>
            <a:pPr indent="-520700" lvl="1" marL="914400" rtl="0" algn="l">
              <a:spcBef>
                <a:spcPts val="0"/>
              </a:spcBef>
              <a:spcAft>
                <a:spcPts val="0"/>
              </a:spcAft>
              <a:buSzPts val="4600"/>
              <a:buChar char="○"/>
            </a:pPr>
            <a:r>
              <a:rPr lang="en-US" sz="4600"/>
              <a:t>Outreach and collaboration</a:t>
            </a:r>
            <a:endParaRPr sz="4600"/>
          </a:p>
          <a:p>
            <a:pPr indent="-520700" lvl="1" marL="914400" rtl="0" algn="l">
              <a:spcBef>
                <a:spcPts val="0"/>
              </a:spcBef>
              <a:spcAft>
                <a:spcPts val="0"/>
              </a:spcAft>
              <a:buSzPts val="4600"/>
              <a:buChar char="○"/>
            </a:pPr>
            <a:r>
              <a:rPr lang="en-US" sz="4600"/>
              <a:t>Extend, not always build. </a:t>
            </a:r>
            <a:endParaRPr sz="4600"/>
          </a:p>
          <a:p>
            <a:pPr indent="-520700" lvl="0" marL="457200" rtl="0" algn="l">
              <a:spcBef>
                <a:spcPts val="0"/>
              </a:spcBef>
              <a:spcAft>
                <a:spcPts val="0"/>
              </a:spcAft>
              <a:buClr>
                <a:srgbClr val="BD2036"/>
              </a:buClr>
              <a:buSzPts val="4600"/>
              <a:buChar char="●"/>
            </a:pPr>
            <a:r>
              <a:rPr lang="en-US" sz="4600">
                <a:solidFill>
                  <a:srgbClr val="BD2036"/>
                </a:solidFill>
              </a:rPr>
              <a:t>Recognition and traceability </a:t>
            </a:r>
            <a:endParaRPr sz="4600">
              <a:solidFill>
                <a:srgbClr val="BD2036"/>
              </a:solidFill>
            </a:endParaRPr>
          </a:p>
          <a:p>
            <a:pPr indent="-520700" lvl="1" marL="914400" rtl="0" algn="l">
              <a:spcBef>
                <a:spcPts val="0"/>
              </a:spcBef>
              <a:spcAft>
                <a:spcPts val="0"/>
              </a:spcAft>
              <a:buSzPts val="4600"/>
              <a:buChar char="○"/>
            </a:pPr>
            <a:r>
              <a:rPr lang="en-US" sz="4600"/>
              <a:t>Collaboration with NOAA EDMC for a robust DOI infrastructure (includes NODD). </a:t>
            </a:r>
            <a:endParaRPr sz="4600"/>
          </a:p>
          <a:p>
            <a:pPr indent="-520700" lvl="1" marL="914400" rtl="0" algn="l">
              <a:spcBef>
                <a:spcPts val="0"/>
              </a:spcBef>
              <a:spcAft>
                <a:spcPts val="0"/>
              </a:spcAft>
              <a:buSzPts val="4600"/>
              <a:buChar char="○"/>
            </a:pPr>
            <a:r>
              <a:rPr lang="en-US" sz="4600"/>
              <a:t>Think beyond citations as an impact metric!</a:t>
            </a:r>
            <a:endParaRPr sz="4600"/>
          </a:p>
        </p:txBody>
      </p:sp>
      <p:sp>
        <p:nvSpPr>
          <p:cNvPr id="514" name="Google Shape;514;g15350bad91f_0_840"/>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g15350bad91f_0_691"/>
          <p:cNvPicPr preferRelativeResize="0"/>
          <p:nvPr/>
        </p:nvPicPr>
        <p:blipFill>
          <a:blip r:embed="rId3">
            <a:alphaModFix/>
          </a:blip>
          <a:stretch>
            <a:fillRect/>
          </a:stretch>
        </p:blipFill>
        <p:spPr>
          <a:xfrm>
            <a:off x="8185699" y="1237095"/>
            <a:ext cx="4970934" cy="4970934"/>
          </a:xfrm>
          <a:prstGeom prst="rect">
            <a:avLst/>
          </a:prstGeom>
          <a:noFill/>
          <a:ln>
            <a:noFill/>
          </a:ln>
        </p:spPr>
      </p:pic>
      <p:sp>
        <p:nvSpPr>
          <p:cNvPr id="520" name="Google Shape;520;g15350bad91f_0_691"/>
          <p:cNvSpPr txBox="1"/>
          <p:nvPr>
            <p:ph type="title"/>
          </p:nvPr>
        </p:nvSpPr>
        <p:spPr>
          <a:xfrm>
            <a:off x="312000" y="51467"/>
            <a:ext cx="21430500" cy="1524000"/>
          </a:xfrm>
          <a:prstGeom prst="rect">
            <a:avLst/>
          </a:prstGeom>
        </p:spPr>
        <p:txBody>
          <a:bodyPr anchorCtr="0" anchor="t" bIns="91400" lIns="182850" spcFirstLastPara="1" rIns="182850" wrap="square" tIns="91400">
            <a:noAutofit/>
          </a:bodyPr>
          <a:lstStyle/>
          <a:p>
            <a:pPr indent="0" lvl="0" marL="0" rtl="0" algn="l">
              <a:spcBef>
                <a:spcPts val="0"/>
              </a:spcBef>
              <a:spcAft>
                <a:spcPts val="0"/>
              </a:spcAft>
              <a:buClr>
                <a:schemeClr val="dk1"/>
              </a:buClr>
              <a:buSzPts val="2900"/>
              <a:buFont typeface="Arial"/>
              <a:buNone/>
            </a:pPr>
            <a:r>
              <a:rPr lang="en-US" sz="6400">
                <a:latin typeface="Arial"/>
                <a:ea typeface="Arial"/>
                <a:cs typeface="Arial"/>
                <a:sym typeface="Arial"/>
              </a:rPr>
              <a:t>Resources and workflow used</a:t>
            </a:r>
            <a:endParaRPr sz="6400"/>
          </a:p>
        </p:txBody>
      </p:sp>
      <p:sp>
        <p:nvSpPr>
          <p:cNvPr id="521" name="Google Shape;521;g15350bad91f_0_691"/>
          <p:cNvSpPr/>
          <p:nvPr/>
        </p:nvSpPr>
        <p:spPr>
          <a:xfrm>
            <a:off x="9373995" y="3294533"/>
            <a:ext cx="2540700" cy="783900"/>
          </a:xfrm>
          <a:prstGeom prst="rect">
            <a:avLst/>
          </a:prstGeom>
          <a:gradFill>
            <a:gsLst>
              <a:gs pos="0">
                <a:srgbClr val="F5FF83"/>
              </a:gs>
              <a:gs pos="100000">
                <a:srgbClr val="E3F609"/>
              </a:gs>
            </a:gsLst>
            <a:path path="circle">
              <a:fillToRect b="50%" l="50%" r="50%" t="50%"/>
            </a:path>
            <a:tileRect/>
          </a:gradFill>
          <a:ln cap="flat" cmpd="sng" w="9525">
            <a:solidFill>
              <a:srgbClr val="6A737D"/>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121875" lIns="243800" spcFirstLastPara="1" rIns="243800" wrap="square" tIns="121875">
            <a:noAutofit/>
          </a:bodyPr>
          <a:lstStyle/>
          <a:p>
            <a:pPr indent="0" lvl="0" marL="0" marR="0" rtl="0" algn="ctr">
              <a:spcBef>
                <a:spcPts val="0"/>
              </a:spcBef>
              <a:spcAft>
                <a:spcPts val="0"/>
              </a:spcAft>
              <a:buNone/>
            </a:pPr>
            <a:r>
              <a:rPr lang="en-US" sz="4800">
                <a:solidFill>
                  <a:schemeClr val="dk1"/>
                </a:solidFill>
                <a:latin typeface="Calibri"/>
                <a:ea typeface="Calibri"/>
                <a:cs typeface="Calibri"/>
                <a:sym typeface="Calibri"/>
              </a:rPr>
              <a:t>CMIP6 </a:t>
            </a:r>
            <a:endParaRPr sz="4800">
              <a:solidFill>
                <a:schemeClr val="dk1"/>
              </a:solidFill>
              <a:latin typeface="Calibri"/>
              <a:ea typeface="Calibri"/>
              <a:cs typeface="Calibri"/>
              <a:sym typeface="Calibri"/>
            </a:endParaRPr>
          </a:p>
        </p:txBody>
      </p:sp>
      <p:pic>
        <p:nvPicPr>
          <p:cNvPr id="522" name="Google Shape;522;g15350bad91f_0_691"/>
          <p:cNvPicPr preferRelativeResize="0"/>
          <p:nvPr/>
        </p:nvPicPr>
        <p:blipFill>
          <a:blip r:embed="rId4">
            <a:alphaModFix/>
          </a:blip>
          <a:stretch>
            <a:fillRect/>
          </a:stretch>
        </p:blipFill>
        <p:spPr>
          <a:xfrm>
            <a:off x="841130" y="7546667"/>
            <a:ext cx="5065600" cy="2863179"/>
          </a:xfrm>
          <a:prstGeom prst="rect">
            <a:avLst/>
          </a:prstGeom>
          <a:noFill/>
          <a:ln>
            <a:noFill/>
          </a:ln>
        </p:spPr>
      </p:pic>
      <p:pic>
        <p:nvPicPr>
          <p:cNvPr id="523" name="Google Shape;523;g15350bad91f_0_691"/>
          <p:cNvPicPr preferRelativeResize="0"/>
          <p:nvPr/>
        </p:nvPicPr>
        <p:blipFill>
          <a:blip r:embed="rId5">
            <a:alphaModFix/>
          </a:blip>
          <a:stretch>
            <a:fillRect/>
          </a:stretch>
        </p:blipFill>
        <p:spPr>
          <a:xfrm>
            <a:off x="1877800" y="1727167"/>
            <a:ext cx="2992200" cy="2992200"/>
          </a:xfrm>
          <a:prstGeom prst="rect">
            <a:avLst/>
          </a:prstGeom>
          <a:noFill/>
          <a:ln>
            <a:noFill/>
          </a:ln>
        </p:spPr>
      </p:pic>
      <p:cxnSp>
        <p:nvCxnSpPr>
          <p:cNvPr id="524" name="Google Shape;524;g15350bad91f_0_691"/>
          <p:cNvCxnSpPr>
            <a:endCxn id="523" idx="3"/>
          </p:cNvCxnSpPr>
          <p:nvPr/>
        </p:nvCxnSpPr>
        <p:spPr>
          <a:xfrm flipH="1">
            <a:off x="4870000" y="3201667"/>
            <a:ext cx="2893500" cy="21600"/>
          </a:xfrm>
          <a:prstGeom prst="straightConnector1">
            <a:avLst/>
          </a:prstGeom>
          <a:noFill/>
          <a:ln cap="flat" cmpd="sng" w="9525">
            <a:solidFill>
              <a:schemeClr val="dk2"/>
            </a:solidFill>
            <a:prstDash val="solid"/>
            <a:round/>
            <a:headEnd len="med" w="med" type="none"/>
            <a:tailEnd len="med" w="med" type="triangle"/>
          </a:ln>
        </p:spPr>
      </p:cxnSp>
      <p:pic>
        <p:nvPicPr>
          <p:cNvPr id="525" name="Google Shape;525;g15350bad91f_0_691"/>
          <p:cNvPicPr preferRelativeResize="0"/>
          <p:nvPr/>
        </p:nvPicPr>
        <p:blipFill>
          <a:blip r:embed="rId6">
            <a:alphaModFix/>
          </a:blip>
          <a:stretch>
            <a:fillRect/>
          </a:stretch>
        </p:blipFill>
        <p:spPr>
          <a:xfrm>
            <a:off x="6821467" y="8216268"/>
            <a:ext cx="1524000" cy="1524000"/>
          </a:xfrm>
          <a:prstGeom prst="rect">
            <a:avLst/>
          </a:prstGeom>
          <a:noFill/>
          <a:ln cap="flat" cmpd="sng" w="9525">
            <a:solidFill>
              <a:srgbClr val="000000"/>
            </a:solidFill>
            <a:prstDash val="solid"/>
            <a:round/>
            <a:headEnd len="sm" w="sm" type="none"/>
            <a:tailEnd len="sm" w="sm" type="none"/>
          </a:ln>
        </p:spPr>
      </p:pic>
      <p:pic>
        <p:nvPicPr>
          <p:cNvPr id="526" name="Google Shape;526;g15350bad91f_0_691"/>
          <p:cNvPicPr preferRelativeResize="0"/>
          <p:nvPr/>
        </p:nvPicPr>
        <p:blipFill>
          <a:blip r:embed="rId7">
            <a:alphaModFix/>
          </a:blip>
          <a:stretch>
            <a:fillRect/>
          </a:stretch>
        </p:blipFill>
        <p:spPr>
          <a:xfrm>
            <a:off x="10019888" y="7096704"/>
            <a:ext cx="4971000" cy="2137530"/>
          </a:xfrm>
          <a:prstGeom prst="rect">
            <a:avLst/>
          </a:prstGeom>
          <a:noFill/>
          <a:ln>
            <a:noFill/>
          </a:ln>
        </p:spPr>
      </p:pic>
      <p:cxnSp>
        <p:nvCxnSpPr>
          <p:cNvPr id="527" name="Google Shape;527;g15350bad91f_0_691"/>
          <p:cNvCxnSpPr>
            <a:stCxn id="528" idx="1"/>
          </p:cNvCxnSpPr>
          <p:nvPr/>
        </p:nvCxnSpPr>
        <p:spPr>
          <a:xfrm flipH="1">
            <a:off x="15966500" y="9239100"/>
            <a:ext cx="2682300" cy="1307100"/>
          </a:xfrm>
          <a:prstGeom prst="straightConnector1">
            <a:avLst/>
          </a:prstGeom>
          <a:noFill/>
          <a:ln cap="flat" cmpd="sng" w="9525">
            <a:solidFill>
              <a:schemeClr val="dk2"/>
            </a:solidFill>
            <a:prstDash val="solid"/>
            <a:round/>
            <a:headEnd len="med" w="med" type="none"/>
            <a:tailEnd len="med" w="med" type="triangle"/>
          </a:ln>
        </p:spPr>
      </p:cxnSp>
      <p:pic>
        <p:nvPicPr>
          <p:cNvPr id="528" name="Google Shape;528;g15350bad91f_0_691"/>
          <p:cNvPicPr preferRelativeResize="0"/>
          <p:nvPr/>
        </p:nvPicPr>
        <p:blipFill>
          <a:blip r:embed="rId8">
            <a:alphaModFix/>
          </a:blip>
          <a:stretch>
            <a:fillRect/>
          </a:stretch>
        </p:blipFill>
        <p:spPr>
          <a:xfrm>
            <a:off x="18648800" y="6927434"/>
            <a:ext cx="4623332" cy="4623332"/>
          </a:xfrm>
          <a:prstGeom prst="rect">
            <a:avLst/>
          </a:prstGeom>
          <a:noFill/>
          <a:ln>
            <a:noFill/>
          </a:ln>
        </p:spPr>
      </p:pic>
      <p:cxnSp>
        <p:nvCxnSpPr>
          <p:cNvPr id="529" name="Google Shape;529;g15350bad91f_0_691"/>
          <p:cNvCxnSpPr/>
          <p:nvPr/>
        </p:nvCxnSpPr>
        <p:spPr>
          <a:xfrm flipH="1">
            <a:off x="8345533" y="8967433"/>
            <a:ext cx="2893500" cy="21600"/>
          </a:xfrm>
          <a:prstGeom prst="straightConnector1">
            <a:avLst/>
          </a:prstGeom>
          <a:noFill/>
          <a:ln cap="flat" cmpd="sng" w="9525">
            <a:solidFill>
              <a:schemeClr val="dk2"/>
            </a:solidFill>
            <a:prstDash val="solid"/>
            <a:round/>
            <a:headEnd len="med" w="med" type="none"/>
            <a:tailEnd len="med" w="med" type="triangle"/>
          </a:ln>
        </p:spPr>
      </p:cxnSp>
      <p:sp>
        <p:nvSpPr>
          <p:cNvPr id="530" name="Google Shape;530;g15350bad91f_0_691"/>
          <p:cNvSpPr txBox="1"/>
          <p:nvPr/>
        </p:nvSpPr>
        <p:spPr>
          <a:xfrm>
            <a:off x="841800" y="3844600"/>
            <a:ext cx="8200800" cy="10620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t/>
            </a:r>
            <a:endParaRPr sz="3700"/>
          </a:p>
        </p:txBody>
      </p:sp>
      <p:sp>
        <p:nvSpPr>
          <p:cNvPr id="531" name="Google Shape;531;g15350bad91f_0_691"/>
          <p:cNvSpPr/>
          <p:nvPr/>
        </p:nvSpPr>
        <p:spPr>
          <a:xfrm>
            <a:off x="841133" y="4443067"/>
            <a:ext cx="6023100" cy="28632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Clr>
                <a:schemeClr val="dk1"/>
              </a:buClr>
              <a:buSzPts val="2900"/>
              <a:buFont typeface="Arial"/>
              <a:buNone/>
            </a:pPr>
            <a:r>
              <a:rPr b="1" lang="en-US" sz="4000">
                <a:solidFill>
                  <a:schemeClr val="dk1"/>
                </a:solidFill>
              </a:rPr>
              <a:t>THOR:</a:t>
            </a:r>
            <a:r>
              <a:rPr lang="en-US" sz="4000">
                <a:solidFill>
                  <a:schemeClr val="dk1"/>
                </a:solidFill>
              </a:rPr>
              <a:t> </a:t>
            </a:r>
            <a:r>
              <a:rPr lang="en-US" sz="4000" u="sng">
                <a:solidFill>
                  <a:schemeClr val="dk1"/>
                </a:solidFill>
              </a:rPr>
              <a:t>T</a:t>
            </a:r>
            <a:r>
              <a:rPr lang="en-US" sz="4000">
                <a:solidFill>
                  <a:schemeClr val="dk1"/>
                </a:solidFill>
              </a:rPr>
              <a:t>racking the impact of global </a:t>
            </a:r>
            <a:r>
              <a:rPr lang="en-US" sz="4000" u="sng">
                <a:solidFill>
                  <a:schemeClr val="dk1"/>
                </a:solidFill>
              </a:rPr>
              <a:t>H</a:t>
            </a:r>
            <a:r>
              <a:rPr lang="en-US" sz="4000">
                <a:solidFill>
                  <a:schemeClr val="dk1"/>
                </a:solidFill>
              </a:rPr>
              <a:t>eating on </a:t>
            </a:r>
            <a:r>
              <a:rPr lang="en-US" sz="4000" u="sng">
                <a:solidFill>
                  <a:schemeClr val="dk1"/>
                </a:solidFill>
              </a:rPr>
              <a:t>O</a:t>
            </a:r>
            <a:r>
              <a:rPr lang="en-US" sz="4000">
                <a:solidFill>
                  <a:schemeClr val="dk1"/>
                </a:solidFill>
              </a:rPr>
              <a:t>cean </a:t>
            </a:r>
            <a:r>
              <a:rPr lang="en-US" sz="4000" u="sng">
                <a:solidFill>
                  <a:schemeClr val="dk1"/>
                </a:solidFill>
              </a:rPr>
              <a:t>R</a:t>
            </a:r>
            <a:r>
              <a:rPr lang="en-US" sz="4000">
                <a:solidFill>
                  <a:schemeClr val="dk1"/>
                </a:solidFill>
              </a:rPr>
              <a:t>egimes</a:t>
            </a:r>
            <a:endParaRPr sz="3700">
              <a:solidFill>
                <a:schemeClr val="dk1"/>
              </a:solidFill>
            </a:endParaRPr>
          </a:p>
          <a:p>
            <a:pPr indent="0" lvl="0" marL="0" rtl="0" algn="l">
              <a:spcBef>
                <a:spcPts val="0"/>
              </a:spcBef>
              <a:spcAft>
                <a:spcPts val="0"/>
              </a:spcAft>
              <a:buNone/>
            </a:pPr>
            <a:r>
              <a:t/>
            </a:r>
            <a:endParaRPr sz="3700"/>
          </a:p>
        </p:txBody>
      </p:sp>
      <p:pic>
        <p:nvPicPr>
          <p:cNvPr id="532" name="Google Shape;532;g15350bad91f_0_691"/>
          <p:cNvPicPr preferRelativeResize="0"/>
          <p:nvPr/>
        </p:nvPicPr>
        <p:blipFill>
          <a:blip r:embed="rId9">
            <a:alphaModFix/>
          </a:blip>
          <a:stretch>
            <a:fillRect/>
          </a:stretch>
        </p:blipFill>
        <p:spPr>
          <a:xfrm>
            <a:off x="11485233" y="8989067"/>
            <a:ext cx="1585066" cy="1585066"/>
          </a:xfrm>
          <a:prstGeom prst="rect">
            <a:avLst/>
          </a:prstGeom>
          <a:noFill/>
          <a:ln>
            <a:noFill/>
          </a:ln>
        </p:spPr>
      </p:pic>
      <p:sp>
        <p:nvSpPr>
          <p:cNvPr id="533" name="Google Shape;533;g15350bad91f_0_691"/>
          <p:cNvSpPr txBox="1"/>
          <p:nvPr/>
        </p:nvSpPr>
        <p:spPr>
          <a:xfrm>
            <a:off x="13156667" y="11264600"/>
            <a:ext cx="3074400" cy="10620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3700"/>
              <a:t>intake-esm</a:t>
            </a:r>
            <a:endParaRPr sz="3700"/>
          </a:p>
        </p:txBody>
      </p:sp>
      <p:pic>
        <p:nvPicPr>
          <p:cNvPr id="534" name="Google Shape;534;g15350bad91f_0_691"/>
          <p:cNvPicPr preferRelativeResize="0"/>
          <p:nvPr/>
        </p:nvPicPr>
        <p:blipFill rotWithShape="1">
          <a:blip r:embed="rId10">
            <a:alphaModFix/>
          </a:blip>
          <a:srcRect b="26412" l="39856" r="35457" t="26412"/>
          <a:stretch/>
        </p:blipFill>
        <p:spPr>
          <a:xfrm>
            <a:off x="13568467" y="9127064"/>
            <a:ext cx="1845837" cy="2137533"/>
          </a:xfrm>
          <a:prstGeom prst="rect">
            <a:avLst/>
          </a:prstGeom>
          <a:noFill/>
          <a:ln>
            <a:noFill/>
          </a:ln>
        </p:spPr>
      </p:pic>
      <p:cxnSp>
        <p:nvCxnSpPr>
          <p:cNvPr id="535" name="Google Shape;535;g15350bad91f_0_691"/>
          <p:cNvCxnSpPr>
            <a:stCxn id="528" idx="1"/>
          </p:cNvCxnSpPr>
          <p:nvPr/>
        </p:nvCxnSpPr>
        <p:spPr>
          <a:xfrm rot="10800000">
            <a:off x="14412800" y="6206400"/>
            <a:ext cx="4236000" cy="30327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536" name="Google Shape;536;g15350bad91f_0_691"/>
          <p:cNvGraphicFramePr/>
          <p:nvPr/>
        </p:nvGraphicFramePr>
        <p:xfrm>
          <a:off x="13426400" y="733493"/>
          <a:ext cx="3000000" cy="3000000"/>
        </p:xfrm>
        <a:graphic>
          <a:graphicData uri="http://schemas.openxmlformats.org/drawingml/2006/table">
            <a:tbl>
              <a:tblPr>
                <a:noFill/>
                <a:tableStyleId>{6E0ADD73-56D1-46F2-9F43-9116F91BFC34}</a:tableStyleId>
              </a:tblPr>
              <a:tblGrid>
                <a:gridCol w="4524675"/>
                <a:gridCol w="6432925"/>
              </a:tblGrid>
              <a:tr h="1056600">
                <a:tc>
                  <a:txBody>
                    <a:bodyPr/>
                    <a:lstStyle/>
                    <a:p>
                      <a:pPr indent="0" lvl="0" marL="0" rtl="0" algn="l">
                        <a:spcBef>
                          <a:spcPts val="0"/>
                        </a:spcBef>
                        <a:spcAft>
                          <a:spcPts val="0"/>
                        </a:spcAft>
                        <a:buNone/>
                      </a:pPr>
                      <a:r>
                        <a:rPr b="1" lang="en-US" sz="3700"/>
                        <a:t>Models</a:t>
                      </a:r>
                      <a:endParaRPr b="1" sz="3700"/>
                    </a:p>
                  </a:txBody>
                  <a:tcPr marT="243800" marB="243800" marR="243800" marL="243800"/>
                </a:tc>
                <a:tc>
                  <a:txBody>
                    <a:bodyPr/>
                    <a:lstStyle/>
                    <a:p>
                      <a:pPr indent="0" lvl="0" marL="0" rtl="0" algn="l">
                        <a:spcBef>
                          <a:spcPts val="0"/>
                        </a:spcBef>
                        <a:spcAft>
                          <a:spcPts val="0"/>
                        </a:spcAft>
                        <a:buNone/>
                      </a:pPr>
                      <a:r>
                        <a:rPr b="1" lang="en-US" sz="3700"/>
                        <a:t>Experiments</a:t>
                      </a:r>
                      <a:endParaRPr b="1" sz="3700"/>
                    </a:p>
                  </a:txBody>
                  <a:tcPr marT="243800" marB="243800" marR="243800" marL="243800"/>
                </a:tc>
              </a:tr>
              <a:tr h="3901400">
                <a:tc>
                  <a:txBody>
                    <a:bodyPr/>
                    <a:lstStyle/>
                    <a:p>
                      <a:pPr indent="0" lvl="0" marL="0" rtl="0" algn="l">
                        <a:spcBef>
                          <a:spcPts val="0"/>
                        </a:spcBef>
                        <a:spcAft>
                          <a:spcPts val="0"/>
                        </a:spcAft>
                        <a:buNone/>
                      </a:pPr>
                      <a:r>
                        <a:rPr lang="en-US" sz="3500">
                          <a:solidFill>
                            <a:srgbClr val="FF0000"/>
                          </a:solidFill>
                        </a:rPr>
                        <a:t>GFDL-ESM4</a:t>
                      </a:r>
                      <a:endParaRPr sz="3500">
                        <a:solidFill>
                          <a:srgbClr val="FF0000"/>
                        </a:solidFill>
                      </a:endParaRPr>
                    </a:p>
                    <a:p>
                      <a:pPr indent="0" lvl="0" marL="0" rtl="0" algn="l">
                        <a:spcBef>
                          <a:spcPts val="0"/>
                        </a:spcBef>
                        <a:spcAft>
                          <a:spcPts val="0"/>
                        </a:spcAft>
                        <a:buNone/>
                      </a:pPr>
                      <a:r>
                        <a:rPr lang="en-US" sz="3500">
                          <a:solidFill>
                            <a:srgbClr val="FF0000"/>
                          </a:solidFill>
                        </a:rPr>
                        <a:t>CESM2</a:t>
                      </a:r>
                      <a:endParaRPr sz="3500">
                        <a:solidFill>
                          <a:srgbClr val="FF0000"/>
                        </a:solidFill>
                      </a:endParaRPr>
                    </a:p>
                    <a:p>
                      <a:pPr indent="0" lvl="0" marL="0" rtl="0" algn="l">
                        <a:lnSpc>
                          <a:spcPct val="115000"/>
                        </a:lnSpc>
                        <a:spcBef>
                          <a:spcPts val="0"/>
                        </a:spcBef>
                        <a:spcAft>
                          <a:spcPts val="0"/>
                        </a:spcAft>
                        <a:buNone/>
                      </a:pPr>
                      <a:r>
                        <a:rPr lang="en-US" sz="3500">
                          <a:solidFill>
                            <a:schemeClr val="dk1"/>
                          </a:solidFill>
                        </a:rPr>
                        <a:t>IPSL-CM6A-LR</a:t>
                      </a:r>
                      <a:endParaRPr sz="3500">
                        <a:solidFill>
                          <a:schemeClr val="dk1"/>
                        </a:solidFill>
                      </a:endParaRPr>
                    </a:p>
                    <a:p>
                      <a:pPr indent="0" lvl="0" marL="0" rtl="0" algn="l">
                        <a:lnSpc>
                          <a:spcPct val="115000"/>
                        </a:lnSpc>
                        <a:spcBef>
                          <a:spcPts val="0"/>
                        </a:spcBef>
                        <a:spcAft>
                          <a:spcPts val="0"/>
                        </a:spcAft>
                        <a:buNone/>
                      </a:pPr>
                      <a:r>
                        <a:rPr lang="en-US" sz="3500">
                          <a:solidFill>
                            <a:schemeClr val="dk1"/>
                          </a:solidFill>
                        </a:rPr>
                        <a:t>CNRM-CM6-1</a:t>
                      </a:r>
                      <a:endParaRPr sz="3500">
                        <a:solidFill>
                          <a:schemeClr val="dk1"/>
                        </a:solidFill>
                      </a:endParaRPr>
                    </a:p>
                    <a:p>
                      <a:pPr indent="0" lvl="0" marL="0" rtl="0" algn="l">
                        <a:lnSpc>
                          <a:spcPct val="115000"/>
                        </a:lnSpc>
                        <a:spcBef>
                          <a:spcPts val="0"/>
                        </a:spcBef>
                        <a:spcAft>
                          <a:spcPts val="0"/>
                        </a:spcAft>
                        <a:buNone/>
                      </a:pPr>
                      <a:r>
                        <a:rPr lang="en-US" sz="3500">
                          <a:solidFill>
                            <a:schemeClr val="dk1"/>
                          </a:solidFill>
                        </a:rPr>
                        <a:t>CNRM-ESM-1</a:t>
                      </a:r>
                      <a:endParaRPr sz="3500">
                        <a:solidFill>
                          <a:schemeClr val="dk1"/>
                        </a:solidFill>
                      </a:endParaRPr>
                    </a:p>
                    <a:p>
                      <a:pPr indent="0" lvl="0" marL="0" rtl="0" algn="l">
                        <a:lnSpc>
                          <a:spcPct val="115000"/>
                        </a:lnSpc>
                        <a:spcBef>
                          <a:spcPts val="0"/>
                        </a:spcBef>
                        <a:spcAft>
                          <a:spcPts val="0"/>
                        </a:spcAft>
                        <a:buNone/>
                      </a:pPr>
                      <a:r>
                        <a:rPr lang="en-US" sz="3500">
                          <a:solidFill>
                            <a:schemeClr val="dk1"/>
                          </a:solidFill>
                        </a:rPr>
                        <a:t>UKESM1-0-LL</a:t>
                      </a:r>
                      <a:endParaRPr sz="3500"/>
                    </a:p>
                  </a:txBody>
                  <a:tcPr marT="243800" marB="243800" marR="243800" marL="243800"/>
                </a:tc>
                <a:tc>
                  <a:txBody>
                    <a:bodyPr/>
                    <a:lstStyle/>
                    <a:p>
                      <a:pPr indent="0" lvl="0" marL="0" rtl="0" algn="l">
                        <a:lnSpc>
                          <a:spcPct val="150000"/>
                        </a:lnSpc>
                        <a:spcBef>
                          <a:spcPts val="0"/>
                        </a:spcBef>
                        <a:spcAft>
                          <a:spcPts val="0"/>
                        </a:spcAft>
                        <a:buNone/>
                      </a:pPr>
                      <a:r>
                        <a:rPr lang="en-US" sz="3700"/>
                        <a:t>Historical (1980-2011)</a:t>
                      </a:r>
                      <a:endParaRPr sz="3700"/>
                    </a:p>
                    <a:p>
                      <a:pPr indent="0" lvl="0" marL="0" rtl="0" algn="l">
                        <a:lnSpc>
                          <a:spcPct val="150000"/>
                        </a:lnSpc>
                        <a:spcBef>
                          <a:spcPts val="0"/>
                        </a:spcBef>
                        <a:spcAft>
                          <a:spcPts val="0"/>
                        </a:spcAft>
                        <a:buNone/>
                      </a:pPr>
                      <a:r>
                        <a:rPr lang="en-US" sz="3700">
                          <a:extLst>
                            <a:ext uri="http://customooxmlschemas.google.com/">
                              <go:slidesCustomData xmlns:go="http://customooxmlschemas.google.com/" textRoundtripDataId="5"/>
                            </a:ext>
                          </a:extLst>
                        </a:rPr>
                        <a:t>1%CO</a:t>
                      </a:r>
                      <a:r>
                        <a:rPr baseline="-25000" lang="en-US" sz="3700">
                          <a:extLst>
                            <a:ext uri="http://customooxmlschemas.google.com/">
                              <go:slidesCustomData xmlns:go="http://customooxmlschemas.google.com/" textRoundtripDataId="6"/>
                            </a:ext>
                          </a:extLst>
                        </a:rPr>
                        <a:t>2 </a:t>
                      </a:r>
                      <a:r>
                        <a:rPr lang="en-US" sz="3700">
                          <a:extLst>
                            <a:ext uri="http://customooxmlschemas.google.com/">
                              <go:slidesCustomData xmlns:go="http://customooxmlschemas.google.com/" textRoundtripDataId="7"/>
                            </a:ext>
                          </a:extLst>
                        </a:rPr>
                        <a:t>(0119-0150)</a:t>
                      </a:r>
                      <a:endParaRPr sz="3700">
                        <a:extLst>
                          <a:ext uri="http://customooxmlschemas.google.com/">
                            <go:slidesCustomData xmlns:go="http://customooxmlschemas.google.com/" textRoundtripDataId="8"/>
                          </a:ext>
                        </a:extLst>
                      </a:endParaRPr>
                    </a:p>
                    <a:p>
                      <a:pPr indent="0" lvl="0" marL="0" rtl="0" algn="l">
                        <a:lnSpc>
                          <a:spcPct val="150000"/>
                        </a:lnSpc>
                        <a:spcBef>
                          <a:spcPts val="0"/>
                        </a:spcBef>
                        <a:spcAft>
                          <a:spcPts val="0"/>
                        </a:spcAft>
                        <a:buNone/>
                      </a:pPr>
                      <a:r>
                        <a:rPr lang="en-US" sz="3700">
                          <a:extLst>
                            <a:ext uri="http://customooxmlschemas.google.com/">
                              <go:slidesCustomData xmlns:go="http://customooxmlschemas.google.com/" textRoundtripDataId="9"/>
                            </a:ext>
                          </a:extLst>
                        </a:rPr>
                        <a:t>Abrupt-4xCO</a:t>
                      </a:r>
                      <a:r>
                        <a:rPr baseline="-25000" lang="en-US" sz="3700">
                          <a:extLst>
                            <a:ext uri="http://customooxmlschemas.google.com/">
                              <go:slidesCustomData xmlns:go="http://customooxmlschemas.google.com/" textRoundtripDataId="10"/>
                            </a:ext>
                          </a:extLst>
                        </a:rPr>
                        <a:t>2 </a:t>
                      </a:r>
                      <a:r>
                        <a:rPr lang="en-US" sz="3700">
                          <a:extLst>
                            <a:ext uri="http://customooxmlschemas.google.com/">
                              <go:slidesCustomData xmlns:go="http://customooxmlschemas.google.com/" textRoundtripDataId="11"/>
                            </a:ext>
                          </a:extLst>
                        </a:rPr>
                        <a:t>(0119-0150)</a:t>
                      </a:r>
                      <a:endParaRPr baseline="-25000" sz="3700"/>
                    </a:p>
                    <a:p>
                      <a:pPr indent="0" lvl="0" marL="0" rtl="0" algn="l">
                        <a:spcBef>
                          <a:spcPts val="0"/>
                        </a:spcBef>
                        <a:spcAft>
                          <a:spcPts val="0"/>
                        </a:spcAft>
                        <a:buNone/>
                      </a:pPr>
                      <a:r>
                        <a:t/>
                      </a:r>
                      <a:endParaRPr sz="3700"/>
                    </a:p>
                  </a:txBody>
                  <a:tcPr marT="243800" marB="243800" marR="243800" marL="243800"/>
                </a:tc>
              </a:tr>
            </a:tbl>
          </a:graphicData>
        </a:graphic>
      </p:graphicFrame>
      <p:sp>
        <p:nvSpPr>
          <p:cNvPr id="537" name="Google Shape;537;g15350bad91f_0_691"/>
          <p:cNvSpPr/>
          <p:nvPr/>
        </p:nvSpPr>
        <p:spPr>
          <a:xfrm>
            <a:off x="312000" y="11443333"/>
            <a:ext cx="23296800" cy="206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243800" lIns="243800" spcFirstLastPara="1" rIns="243800" wrap="square" tIns="243800">
            <a:noAutofit/>
          </a:bodyPr>
          <a:lstStyle/>
          <a:p>
            <a:pPr indent="0" lvl="0" marL="0" rtl="0" algn="l">
              <a:spcBef>
                <a:spcPts val="0"/>
              </a:spcBef>
              <a:spcAft>
                <a:spcPts val="0"/>
              </a:spcAft>
              <a:buNone/>
            </a:pPr>
            <a:r>
              <a:rPr lang="en-US" sz="4300">
                <a:solidFill>
                  <a:schemeClr val="dk1"/>
                </a:solidFill>
              </a:rPr>
              <a:t>We ran our entire analysis in the cloud.</a:t>
            </a:r>
            <a:endParaRPr sz="64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2900"/>
              <a:buFont typeface="Arial"/>
              <a:buNone/>
            </a:pPr>
            <a:r>
              <a:rPr lang="en-US" sz="4300">
                <a:solidFill>
                  <a:schemeClr val="dk1"/>
                </a:solidFill>
              </a:rPr>
              <a:t>≅114GB of data used in the analysis, </a:t>
            </a:r>
            <a:r>
              <a:rPr b="1" lang="en-US" sz="4300">
                <a:solidFill>
                  <a:schemeClr val="dk1"/>
                </a:solidFill>
              </a:rPr>
              <a:t>zero data downloads</a:t>
            </a:r>
            <a:r>
              <a:rPr lang="en-US" sz="4300">
                <a:solidFill>
                  <a:schemeClr val="dk1"/>
                </a:solidFill>
              </a:rPr>
              <a:t>.</a:t>
            </a:r>
            <a:endParaRPr sz="4300">
              <a:solidFill>
                <a:schemeClr val="dk1"/>
              </a:solidFill>
            </a:endParaRPr>
          </a:p>
          <a:p>
            <a:pPr indent="0" lvl="0" marL="0" rtl="0" algn="l">
              <a:spcBef>
                <a:spcPts val="0"/>
              </a:spcBef>
              <a:spcAft>
                <a:spcPts val="0"/>
              </a:spcAft>
              <a:buNone/>
            </a:pPr>
            <a:r>
              <a:t/>
            </a:r>
            <a:endParaRPr sz="4300"/>
          </a:p>
        </p:txBody>
      </p:sp>
      <p:pic>
        <p:nvPicPr>
          <p:cNvPr id="538" name="Google Shape;538;g15350bad91f_0_691"/>
          <p:cNvPicPr preferRelativeResize="0"/>
          <p:nvPr/>
        </p:nvPicPr>
        <p:blipFill>
          <a:blip r:embed="rId11">
            <a:alphaModFix/>
          </a:blip>
          <a:stretch>
            <a:fillRect/>
          </a:stretch>
        </p:blipFill>
        <p:spPr>
          <a:xfrm>
            <a:off x="13988991" y="7680765"/>
            <a:ext cx="2540798" cy="1267560"/>
          </a:xfrm>
          <a:prstGeom prst="rect">
            <a:avLst/>
          </a:prstGeom>
          <a:noFill/>
          <a:ln>
            <a:noFill/>
          </a:ln>
        </p:spPr>
      </p:pic>
      <p:pic>
        <p:nvPicPr>
          <p:cNvPr id="539" name="Google Shape;539;g15350bad91f_0_691"/>
          <p:cNvPicPr preferRelativeResize="0"/>
          <p:nvPr/>
        </p:nvPicPr>
        <p:blipFill>
          <a:blip r:embed="rId12">
            <a:alphaModFix/>
          </a:blip>
          <a:stretch>
            <a:fillRect/>
          </a:stretch>
        </p:blipFill>
        <p:spPr>
          <a:xfrm>
            <a:off x="11580800" y="5380867"/>
            <a:ext cx="3074400" cy="2305800"/>
          </a:xfrm>
          <a:prstGeom prst="rect">
            <a:avLst/>
          </a:prstGeom>
          <a:noFill/>
          <a:ln>
            <a:noFill/>
          </a:ln>
        </p:spPr>
      </p:pic>
      <p:sp>
        <p:nvSpPr>
          <p:cNvPr id="540" name="Google Shape;540;g15350bad91f_0_691"/>
          <p:cNvSpPr txBox="1"/>
          <p:nvPr/>
        </p:nvSpPr>
        <p:spPr>
          <a:xfrm>
            <a:off x="15646400" y="11405025"/>
            <a:ext cx="7433700" cy="20625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Slide credit: Zouberou Sayibou, </a:t>
            </a:r>
            <a:r>
              <a:rPr b="1" lang="en-US" sz="2700">
                <a:solidFill>
                  <a:schemeClr val="dk1"/>
                </a:solidFill>
              </a:rPr>
              <a:t> Linking ENSO to Oceanic Dynamical Regimes using Transparent Machine Learning</a:t>
            </a:r>
            <a:endParaRPr b="1" sz="2700">
              <a:solidFill>
                <a:schemeClr val="dk1"/>
              </a:solidFill>
            </a:endParaRPr>
          </a:p>
          <a:p>
            <a:pPr indent="0" lvl="0" marL="0" rtl="0" algn="l">
              <a:spcBef>
                <a:spcPts val="0"/>
              </a:spcBef>
              <a:spcAft>
                <a:spcPts val="0"/>
              </a:spcAft>
              <a:buNone/>
            </a:pPr>
            <a:r>
              <a:rPr lang="en-US" sz="2700"/>
              <a:t>CIMES student intern 2021</a:t>
            </a:r>
            <a:endParaRPr sz="27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541" name="Google Shape;541;g15350bad91f_0_691"/>
          <p:cNvSpPr txBox="1"/>
          <p:nvPr>
            <p:ph idx="12" type="sldNum"/>
          </p:nvPr>
        </p:nvSpPr>
        <p:spPr>
          <a:xfrm>
            <a:off x="17221200" y="12712700"/>
            <a:ext cx="5486400" cy="730200"/>
          </a:xfrm>
          <a:prstGeom prst="rect">
            <a:avLst/>
          </a:prstGeom>
        </p:spPr>
        <p:txBody>
          <a:bodyPr anchorCtr="0" anchor="t" bIns="91400" lIns="182850" spcFirstLastPara="1" rIns="182850" wrap="square" tIns="91400">
            <a:noAutofit/>
          </a:bodyPr>
          <a:lstStyle/>
          <a:p>
            <a:pPr indent="0" lvl="0" marL="0" rtl="0" algn="l">
              <a:spcBef>
                <a:spcPts val="0"/>
              </a:spcBef>
              <a:spcAft>
                <a:spcPts val="0"/>
              </a:spcAft>
              <a:buClr>
                <a:srgbClr val="000000"/>
              </a:buClr>
              <a:buSzPts val="36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530365fa97_0_1102"/>
          <p:cNvSpPr txBox="1"/>
          <p:nvPr>
            <p:ph idx="12" type="sldNum"/>
          </p:nvPr>
        </p:nvSpPr>
        <p:spPr>
          <a:xfrm>
            <a:off x="424262" y="236808"/>
            <a:ext cx="453300" cy="471900"/>
          </a:xfrm>
          <a:prstGeom prst="rect">
            <a:avLst/>
          </a:prstGeom>
        </p:spPr>
        <p:txBody>
          <a:bodyPr anchorCtr="0" anchor="t" bIns="50800" lIns="50800" spcFirstLastPara="1" rIns="50800" wrap="square" tIns="50800">
            <a:spAutoFit/>
          </a:bodyPr>
          <a:lstStyle/>
          <a:p>
            <a:pPr indent="0" lvl="0" marL="0" rtl="0" algn="ctr">
              <a:spcBef>
                <a:spcPts val="0"/>
              </a:spcBef>
              <a:spcAft>
                <a:spcPts val="0"/>
              </a:spcAft>
              <a:buClr>
                <a:srgbClr val="FFFFFF"/>
              </a:buClr>
              <a:buSzPts val="2400"/>
              <a:buFont typeface="Helvetica Neue Light"/>
              <a:buNone/>
            </a:pPr>
            <a:fld id="{00000000-1234-1234-1234-123412341234}" type="slidenum">
              <a:rPr lang="en-US"/>
              <a:t>‹#›</a:t>
            </a:fld>
            <a:endParaRPr/>
          </a:p>
        </p:txBody>
      </p:sp>
      <p:pic>
        <p:nvPicPr>
          <p:cNvPr id="116" name="Google Shape;116;g1530365fa97_0_1102"/>
          <p:cNvPicPr preferRelativeResize="0"/>
          <p:nvPr/>
        </p:nvPicPr>
        <p:blipFill>
          <a:blip r:embed="rId3">
            <a:alphaModFix/>
          </a:blip>
          <a:stretch>
            <a:fillRect/>
          </a:stretch>
        </p:blipFill>
        <p:spPr>
          <a:xfrm>
            <a:off x="1824050" y="1860500"/>
            <a:ext cx="8383898" cy="8387973"/>
          </a:xfrm>
          <a:prstGeom prst="rect">
            <a:avLst/>
          </a:prstGeom>
          <a:noFill/>
          <a:ln>
            <a:noFill/>
          </a:ln>
        </p:spPr>
      </p:pic>
      <p:sp>
        <p:nvSpPr>
          <p:cNvPr id="117" name="Google Shape;117;g1530365fa97_0_1102"/>
          <p:cNvSpPr txBox="1"/>
          <p:nvPr/>
        </p:nvSpPr>
        <p:spPr>
          <a:xfrm>
            <a:off x="3878800" y="10352000"/>
            <a:ext cx="5114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https://doi.org/10.1029/2020EA001562</a:t>
            </a:r>
            <a:endParaRPr sz="2000"/>
          </a:p>
        </p:txBody>
      </p:sp>
      <p:sp>
        <p:nvSpPr>
          <p:cNvPr id="118" name="Google Shape;118;g1530365fa97_0_1102"/>
          <p:cNvSpPr txBox="1"/>
          <p:nvPr/>
        </p:nvSpPr>
        <p:spPr>
          <a:xfrm>
            <a:off x="12038925" y="7992950"/>
            <a:ext cx="104352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rgbClr val="BD2036"/>
                </a:solidFill>
                <a:highlight>
                  <a:srgbClr val="FFFFFF"/>
                </a:highlight>
              </a:rPr>
              <a:t>C</a:t>
            </a:r>
            <a:r>
              <a:rPr lang="en-US" sz="2800">
                <a:solidFill>
                  <a:srgbClr val="BD2036"/>
                </a:solidFill>
                <a:highlight>
                  <a:srgbClr val="FFFFFF"/>
                </a:highlight>
              </a:rPr>
              <a:t>ollaborative culture </a:t>
            </a:r>
            <a:r>
              <a:rPr lang="en-US" sz="2800">
                <a:solidFill>
                  <a:srgbClr val="1C1D1E"/>
                </a:solidFill>
                <a:highlight>
                  <a:srgbClr val="FFFFFF"/>
                </a:highlight>
              </a:rPr>
              <a:t>enabled by technology that empowers the open sharing of data, information, and knowledge within the scientific community and the wider public to accelerate scientific research and understanding. </a:t>
            </a:r>
            <a:endParaRPr sz="2800">
              <a:solidFill>
                <a:srgbClr val="1C1D1E"/>
              </a:solidFill>
              <a:highlight>
                <a:srgbClr val="FFFFFF"/>
              </a:highlight>
            </a:endParaRPr>
          </a:p>
          <a:p>
            <a:pPr indent="0" lvl="0" marL="0" rtl="0" algn="l">
              <a:spcBef>
                <a:spcPts val="0"/>
              </a:spcBef>
              <a:spcAft>
                <a:spcPts val="0"/>
              </a:spcAft>
              <a:buNone/>
            </a:pPr>
            <a:r>
              <a:t/>
            </a:r>
            <a:endParaRPr sz="2800">
              <a:solidFill>
                <a:srgbClr val="1C1D1E"/>
              </a:solidFill>
              <a:highlight>
                <a:srgbClr val="FFFFFF"/>
              </a:highlight>
            </a:endParaRPr>
          </a:p>
          <a:p>
            <a:pPr indent="0" lvl="0" marL="0" rtl="0" algn="l">
              <a:spcBef>
                <a:spcPts val="0"/>
              </a:spcBef>
              <a:spcAft>
                <a:spcPts val="0"/>
              </a:spcAft>
              <a:buNone/>
            </a:pPr>
            <a:r>
              <a:rPr lang="en-US" sz="1200" u="sng">
                <a:solidFill>
                  <a:schemeClr val="hlink"/>
                </a:solidFill>
                <a:hlinkClick r:id="rId5"/>
              </a:rPr>
              <a:t>Rahul Ramachandran</a:t>
            </a:r>
            <a:r>
              <a:rPr lang="en-US" sz="1200"/>
              <a:t>, </a:t>
            </a:r>
            <a:r>
              <a:rPr lang="en-US" sz="1200" u="sng">
                <a:solidFill>
                  <a:schemeClr val="hlink"/>
                </a:solidFill>
                <a:hlinkClick r:id="rId6"/>
              </a:rPr>
              <a:t>Kaylin Bugbee</a:t>
            </a:r>
            <a:r>
              <a:rPr lang="en-US" sz="1200"/>
              <a:t>, </a:t>
            </a:r>
            <a:r>
              <a:rPr lang="en-US" sz="1200" u="sng">
                <a:solidFill>
                  <a:schemeClr val="hlink"/>
                </a:solidFill>
                <a:hlinkClick r:id="rId7"/>
              </a:rPr>
              <a:t>Kevin Murphy</a:t>
            </a:r>
            <a:r>
              <a:rPr lang="en-US" sz="1200"/>
              <a:t>, 2021</a:t>
            </a:r>
            <a:endParaRPr sz="1200">
              <a:solidFill>
                <a:srgbClr val="1C1D1E"/>
              </a:solidFill>
              <a:highlight>
                <a:srgbClr val="FFFFFF"/>
              </a:highlight>
            </a:endParaRPr>
          </a:p>
        </p:txBody>
      </p:sp>
      <p:sp>
        <p:nvSpPr>
          <p:cNvPr id="119" name="Google Shape;119;g1530365fa97_0_1102"/>
          <p:cNvSpPr txBox="1"/>
          <p:nvPr/>
        </p:nvSpPr>
        <p:spPr>
          <a:xfrm>
            <a:off x="15211938" y="7592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8"/>
              </a:rPr>
              <a:t>Image credit</a:t>
            </a:r>
            <a:endParaRPr/>
          </a:p>
        </p:txBody>
      </p:sp>
      <p:pic>
        <p:nvPicPr>
          <p:cNvPr id="120" name="Google Shape;120;g1530365fa97_0_1102"/>
          <p:cNvPicPr preferRelativeResize="0"/>
          <p:nvPr/>
        </p:nvPicPr>
        <p:blipFill rotWithShape="1">
          <a:blip r:embed="rId9">
            <a:alphaModFix/>
          </a:blip>
          <a:srcRect b="0" l="0" r="0" t="13427"/>
          <a:stretch/>
        </p:blipFill>
        <p:spPr>
          <a:xfrm>
            <a:off x="13237225" y="2859900"/>
            <a:ext cx="5517825" cy="4776825"/>
          </a:xfrm>
          <a:prstGeom prst="rect">
            <a:avLst/>
          </a:prstGeom>
          <a:noFill/>
          <a:ln>
            <a:noFill/>
          </a:ln>
        </p:spPr>
      </p:pic>
      <p:cxnSp>
        <p:nvCxnSpPr>
          <p:cNvPr id="121" name="Google Shape;121;g1530365fa97_0_1102"/>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122" name="Google Shape;122;g1530365fa97_0_1102"/>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                    Open Science</a:t>
            </a:r>
            <a:endParaRPr sz="6000">
              <a:solidFill>
                <a:srgbClr val="1C4587"/>
              </a:solidFill>
              <a:latin typeface="Calibri"/>
              <a:ea typeface="Calibri"/>
              <a:cs typeface="Calibri"/>
              <a:sym typeface="Calibri"/>
            </a:endParaRPr>
          </a:p>
        </p:txBody>
      </p:sp>
      <p:sp>
        <p:nvSpPr>
          <p:cNvPr id="123" name="Google Shape;123;g1530365fa97_0_1102"/>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5350bad91f_0_299"/>
          <p:cNvSpPr txBox="1"/>
          <p:nvPr>
            <p:ph idx="12" type="sldNum"/>
          </p:nvPr>
        </p:nvSpPr>
        <p:spPr>
          <a:xfrm>
            <a:off x="22738088" y="128810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pic>
        <p:nvPicPr>
          <p:cNvPr id="129" name="Google Shape;129;g15350bad91f_0_299"/>
          <p:cNvPicPr preferRelativeResize="0"/>
          <p:nvPr/>
        </p:nvPicPr>
        <p:blipFill>
          <a:blip r:embed="rId3">
            <a:alphaModFix/>
          </a:blip>
          <a:stretch>
            <a:fillRect/>
          </a:stretch>
        </p:blipFill>
        <p:spPr>
          <a:xfrm>
            <a:off x="1286467" y="5248133"/>
            <a:ext cx="5124600" cy="5124600"/>
          </a:xfrm>
          <a:prstGeom prst="rect">
            <a:avLst/>
          </a:prstGeom>
          <a:noFill/>
          <a:ln>
            <a:noFill/>
          </a:ln>
        </p:spPr>
      </p:pic>
      <p:pic>
        <p:nvPicPr>
          <p:cNvPr id="130" name="Google Shape;130;g15350bad91f_0_299"/>
          <p:cNvPicPr preferRelativeResize="0"/>
          <p:nvPr/>
        </p:nvPicPr>
        <p:blipFill rotWithShape="1">
          <a:blip r:embed="rId4">
            <a:alphaModFix/>
          </a:blip>
          <a:srcRect b="12827" l="0" r="0" t="-3349"/>
          <a:stretch/>
        </p:blipFill>
        <p:spPr>
          <a:xfrm>
            <a:off x="11792400" y="4831067"/>
            <a:ext cx="5107333" cy="4978800"/>
          </a:xfrm>
          <a:prstGeom prst="rect">
            <a:avLst/>
          </a:prstGeom>
          <a:noFill/>
          <a:ln>
            <a:noFill/>
          </a:ln>
        </p:spPr>
      </p:pic>
      <p:pic>
        <p:nvPicPr>
          <p:cNvPr id="131" name="Google Shape;131;g15350bad91f_0_299"/>
          <p:cNvPicPr preferRelativeResize="0"/>
          <p:nvPr/>
        </p:nvPicPr>
        <p:blipFill>
          <a:blip r:embed="rId5">
            <a:alphaModFix/>
          </a:blip>
          <a:stretch>
            <a:fillRect/>
          </a:stretch>
        </p:blipFill>
        <p:spPr>
          <a:xfrm>
            <a:off x="17513734" y="5739063"/>
            <a:ext cx="3860267" cy="3860266"/>
          </a:xfrm>
          <a:prstGeom prst="rect">
            <a:avLst/>
          </a:prstGeom>
          <a:noFill/>
          <a:ln>
            <a:noFill/>
          </a:ln>
        </p:spPr>
      </p:pic>
      <p:sp>
        <p:nvSpPr>
          <p:cNvPr id="132" name="Google Shape;132;g15350bad91f_0_299"/>
          <p:cNvSpPr/>
          <p:nvPr/>
        </p:nvSpPr>
        <p:spPr>
          <a:xfrm>
            <a:off x="2669533" y="699267"/>
            <a:ext cx="3860100" cy="3860100"/>
          </a:xfrm>
          <a:prstGeom prst="ellipse">
            <a:avLst/>
          </a:prstGeom>
          <a:solidFill>
            <a:schemeClr val="lt2"/>
          </a:solidFill>
          <a:ln cap="flat" cmpd="sng" w="9525">
            <a:solidFill>
              <a:schemeClr val="dk2"/>
            </a:solidFill>
            <a:prstDash val="solid"/>
            <a:round/>
            <a:headEnd len="sm" w="sm" type="none"/>
            <a:tailEnd len="sm" w="sm" type="none"/>
          </a:ln>
          <a:effectLst>
            <a:outerShdw blurRad="171450" rotWithShape="0" algn="bl" dir="10200000" dist="152400">
              <a:srgbClr val="3C4043"/>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rPr lang="en-US" sz="8500"/>
              <a:t>   </a:t>
            </a:r>
            <a:r>
              <a:rPr lang="en-US" sz="8500">
                <a:solidFill>
                  <a:srgbClr val="CC4125"/>
                </a:solidFill>
              </a:rPr>
              <a:t>F</a:t>
            </a:r>
            <a:endParaRPr sz="8500">
              <a:solidFill>
                <a:srgbClr val="CC4125"/>
              </a:solidFill>
            </a:endParaRPr>
          </a:p>
        </p:txBody>
      </p:sp>
      <p:sp>
        <p:nvSpPr>
          <p:cNvPr id="133" name="Google Shape;133;g15350bad91f_0_299"/>
          <p:cNvSpPr/>
          <p:nvPr/>
        </p:nvSpPr>
        <p:spPr>
          <a:xfrm>
            <a:off x="7527933" y="699267"/>
            <a:ext cx="3860100" cy="3860100"/>
          </a:xfrm>
          <a:prstGeom prst="ellipse">
            <a:avLst/>
          </a:prstGeom>
          <a:solidFill>
            <a:schemeClr val="lt2"/>
          </a:solidFill>
          <a:ln cap="flat" cmpd="sng" w="9525">
            <a:solidFill>
              <a:schemeClr val="dk2"/>
            </a:solidFill>
            <a:prstDash val="solid"/>
            <a:round/>
            <a:headEnd len="sm" w="sm" type="none"/>
            <a:tailEnd len="sm" w="sm" type="none"/>
          </a:ln>
          <a:effectLst>
            <a:outerShdw blurRad="171450" rotWithShape="0" algn="bl" dir="10200000" dist="152400">
              <a:srgbClr val="3C4043"/>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rPr lang="en-US" sz="8500"/>
              <a:t>   </a:t>
            </a:r>
            <a:r>
              <a:rPr lang="en-US" sz="8500">
                <a:solidFill>
                  <a:srgbClr val="CC4125"/>
                </a:solidFill>
              </a:rPr>
              <a:t>A</a:t>
            </a:r>
            <a:endParaRPr sz="8500">
              <a:solidFill>
                <a:srgbClr val="CC4125"/>
              </a:solidFill>
            </a:endParaRPr>
          </a:p>
        </p:txBody>
      </p:sp>
      <p:sp>
        <p:nvSpPr>
          <p:cNvPr id="134" name="Google Shape;134;g15350bad91f_0_299"/>
          <p:cNvSpPr/>
          <p:nvPr/>
        </p:nvSpPr>
        <p:spPr>
          <a:xfrm>
            <a:off x="12386333" y="699267"/>
            <a:ext cx="3860100" cy="3860100"/>
          </a:xfrm>
          <a:prstGeom prst="ellipse">
            <a:avLst/>
          </a:prstGeom>
          <a:solidFill>
            <a:schemeClr val="lt2"/>
          </a:solidFill>
          <a:ln cap="flat" cmpd="sng" w="9525">
            <a:solidFill>
              <a:schemeClr val="dk2"/>
            </a:solidFill>
            <a:prstDash val="solid"/>
            <a:round/>
            <a:headEnd len="sm" w="sm" type="none"/>
            <a:tailEnd len="sm" w="sm" type="none"/>
          </a:ln>
          <a:effectLst>
            <a:outerShdw blurRad="171450" rotWithShape="0" algn="bl" dir="10200000" dist="152400">
              <a:srgbClr val="3C4043"/>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rPr lang="en-US" sz="8500">
                <a:solidFill>
                  <a:srgbClr val="CC4125"/>
                </a:solidFill>
              </a:rPr>
              <a:t>   I</a:t>
            </a:r>
            <a:endParaRPr sz="8500">
              <a:solidFill>
                <a:srgbClr val="CC4125"/>
              </a:solidFill>
            </a:endParaRPr>
          </a:p>
        </p:txBody>
      </p:sp>
      <p:sp>
        <p:nvSpPr>
          <p:cNvPr id="135" name="Google Shape;135;g15350bad91f_0_299"/>
          <p:cNvSpPr/>
          <p:nvPr/>
        </p:nvSpPr>
        <p:spPr>
          <a:xfrm>
            <a:off x="17244733" y="674800"/>
            <a:ext cx="3860100" cy="3860100"/>
          </a:xfrm>
          <a:prstGeom prst="ellipse">
            <a:avLst/>
          </a:prstGeom>
          <a:solidFill>
            <a:schemeClr val="lt2"/>
          </a:solidFill>
          <a:ln cap="flat" cmpd="sng" w="9525">
            <a:solidFill>
              <a:schemeClr val="dk2"/>
            </a:solidFill>
            <a:prstDash val="solid"/>
            <a:round/>
            <a:headEnd len="sm" w="sm" type="none"/>
            <a:tailEnd len="sm" w="sm" type="none"/>
          </a:ln>
          <a:effectLst>
            <a:outerShdw blurRad="171450" rotWithShape="0" algn="bl" dir="10200000" dist="152400">
              <a:srgbClr val="3C4043"/>
            </a:outerShdw>
          </a:effectLst>
        </p:spPr>
        <p:txBody>
          <a:bodyPr anchorCtr="0" anchor="ctr" bIns="243800" lIns="243800" spcFirstLastPara="1" rIns="243800" wrap="square" tIns="243800">
            <a:noAutofit/>
          </a:bodyPr>
          <a:lstStyle/>
          <a:p>
            <a:pPr indent="0" lvl="0" marL="0" rtl="0" algn="l">
              <a:spcBef>
                <a:spcPts val="0"/>
              </a:spcBef>
              <a:spcAft>
                <a:spcPts val="0"/>
              </a:spcAft>
              <a:buNone/>
            </a:pPr>
            <a:r>
              <a:rPr lang="en-US" sz="8500">
                <a:solidFill>
                  <a:srgbClr val="CC4125"/>
                </a:solidFill>
              </a:rPr>
              <a:t>   R</a:t>
            </a:r>
            <a:endParaRPr sz="8500">
              <a:solidFill>
                <a:srgbClr val="CC4125"/>
              </a:solidFill>
            </a:endParaRPr>
          </a:p>
        </p:txBody>
      </p:sp>
      <p:sp>
        <p:nvSpPr>
          <p:cNvPr id="136" name="Google Shape;136;g15350bad91f_0_299"/>
          <p:cNvSpPr txBox="1"/>
          <p:nvPr/>
        </p:nvSpPr>
        <p:spPr>
          <a:xfrm>
            <a:off x="2850600" y="9887133"/>
            <a:ext cx="3065700" cy="1231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800"/>
              <a:t>Findable</a:t>
            </a:r>
            <a:endParaRPr sz="4800"/>
          </a:p>
        </p:txBody>
      </p:sp>
      <p:sp>
        <p:nvSpPr>
          <p:cNvPr id="137" name="Google Shape;137;g15350bad91f_0_299"/>
          <p:cNvSpPr txBox="1"/>
          <p:nvPr/>
        </p:nvSpPr>
        <p:spPr>
          <a:xfrm>
            <a:off x="7944700" y="9916433"/>
            <a:ext cx="3517500" cy="1231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800"/>
              <a:t>Accessible</a:t>
            </a:r>
            <a:endParaRPr sz="4800"/>
          </a:p>
        </p:txBody>
      </p:sp>
      <p:sp>
        <p:nvSpPr>
          <p:cNvPr id="138" name="Google Shape;138;g15350bad91f_0_299"/>
          <p:cNvSpPr txBox="1"/>
          <p:nvPr/>
        </p:nvSpPr>
        <p:spPr>
          <a:xfrm>
            <a:off x="12589533" y="9878467"/>
            <a:ext cx="4494300" cy="1231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800"/>
              <a:t>Interoperable</a:t>
            </a:r>
            <a:endParaRPr sz="4800"/>
          </a:p>
        </p:txBody>
      </p:sp>
      <p:sp>
        <p:nvSpPr>
          <p:cNvPr id="139" name="Google Shape;139;g15350bad91f_0_299"/>
          <p:cNvSpPr txBox="1"/>
          <p:nvPr/>
        </p:nvSpPr>
        <p:spPr>
          <a:xfrm>
            <a:off x="18252133" y="9887133"/>
            <a:ext cx="3860100" cy="1231200"/>
          </a:xfrm>
          <a:prstGeom prst="rect">
            <a:avLst/>
          </a:prstGeom>
          <a:noFill/>
          <a:ln>
            <a:noFill/>
          </a:ln>
        </p:spPr>
        <p:txBody>
          <a:bodyPr anchorCtr="0" anchor="t" bIns="243800" lIns="243800" spcFirstLastPara="1" rIns="243800" wrap="square" tIns="243800">
            <a:spAutoFit/>
          </a:bodyPr>
          <a:lstStyle/>
          <a:p>
            <a:pPr indent="0" lvl="0" marL="0" rtl="0" algn="l">
              <a:spcBef>
                <a:spcPts val="0"/>
              </a:spcBef>
              <a:spcAft>
                <a:spcPts val="0"/>
              </a:spcAft>
              <a:buNone/>
            </a:pPr>
            <a:r>
              <a:rPr lang="en-US" sz="4800"/>
              <a:t>Reusable</a:t>
            </a:r>
            <a:endParaRPr sz="4800"/>
          </a:p>
        </p:txBody>
      </p:sp>
      <p:pic>
        <p:nvPicPr>
          <p:cNvPr id="140" name="Google Shape;140;g15350bad91f_0_299"/>
          <p:cNvPicPr preferRelativeResize="0"/>
          <p:nvPr/>
        </p:nvPicPr>
        <p:blipFill rotWithShape="1">
          <a:blip r:embed="rId6">
            <a:alphaModFix/>
          </a:blip>
          <a:srcRect b="0" l="0" r="0" t="0"/>
          <a:stretch/>
        </p:blipFill>
        <p:spPr>
          <a:xfrm>
            <a:off x="203200" y="11512735"/>
            <a:ext cx="1463200" cy="1463200"/>
          </a:xfrm>
          <a:prstGeom prst="rect">
            <a:avLst/>
          </a:prstGeom>
          <a:noFill/>
          <a:ln>
            <a:noFill/>
          </a:ln>
        </p:spPr>
      </p:pic>
      <p:pic>
        <p:nvPicPr>
          <p:cNvPr id="141" name="Google Shape;141;g15350bad91f_0_299"/>
          <p:cNvPicPr preferRelativeResize="0"/>
          <p:nvPr/>
        </p:nvPicPr>
        <p:blipFill rotWithShape="1">
          <a:blip r:embed="rId7">
            <a:alphaModFix/>
          </a:blip>
          <a:srcRect b="0" l="0" r="0" t="0"/>
          <a:stretch/>
        </p:blipFill>
        <p:spPr>
          <a:xfrm>
            <a:off x="22309870" y="11417932"/>
            <a:ext cx="1463194" cy="1463141"/>
          </a:xfrm>
          <a:prstGeom prst="rect">
            <a:avLst/>
          </a:prstGeom>
          <a:noFill/>
          <a:ln>
            <a:noFill/>
          </a:ln>
        </p:spPr>
      </p:pic>
      <p:pic>
        <p:nvPicPr>
          <p:cNvPr id="142" name="Google Shape;142;g15350bad91f_0_299"/>
          <p:cNvPicPr preferRelativeResize="0"/>
          <p:nvPr/>
        </p:nvPicPr>
        <p:blipFill>
          <a:blip r:embed="rId8">
            <a:alphaModFix/>
          </a:blip>
          <a:stretch>
            <a:fillRect/>
          </a:stretch>
        </p:blipFill>
        <p:spPr>
          <a:xfrm>
            <a:off x="7028402" y="5382998"/>
            <a:ext cx="4359533" cy="4359533"/>
          </a:xfrm>
          <a:prstGeom prst="rect">
            <a:avLst/>
          </a:prstGeom>
          <a:noFill/>
          <a:ln>
            <a:noFill/>
          </a:ln>
        </p:spPr>
      </p:pic>
      <p:sp>
        <p:nvSpPr>
          <p:cNvPr id="143" name="Google Shape;143;g15350bad91f_0_299"/>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5350bad91f_0_851"/>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pic>
        <p:nvPicPr>
          <p:cNvPr descr="Image" id="149" name="Google Shape;149;g15350bad91f_0_851"/>
          <p:cNvPicPr preferRelativeResize="0"/>
          <p:nvPr/>
        </p:nvPicPr>
        <p:blipFill rotWithShape="1">
          <a:blip r:embed="rId3">
            <a:alphaModFix/>
          </a:blip>
          <a:srcRect b="0" l="0" r="0" t="0"/>
          <a:stretch/>
        </p:blipFill>
        <p:spPr>
          <a:xfrm>
            <a:off x="3033350" y="1857600"/>
            <a:ext cx="19161723" cy="8440649"/>
          </a:xfrm>
          <a:prstGeom prst="rect">
            <a:avLst/>
          </a:prstGeom>
          <a:noFill/>
          <a:ln>
            <a:noFill/>
          </a:ln>
        </p:spPr>
      </p:pic>
      <p:sp>
        <p:nvSpPr>
          <p:cNvPr id="150" name="Google Shape;150;g15350bad91f_0_851"/>
          <p:cNvSpPr txBox="1"/>
          <p:nvPr/>
        </p:nvSpPr>
        <p:spPr>
          <a:xfrm>
            <a:off x="13314702" y="10298250"/>
            <a:ext cx="10331100" cy="10878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200"/>
              <a:buFont typeface="Helvetica Neue"/>
              <a:buNone/>
            </a:pPr>
            <a:r>
              <a:rPr b="0" i="1" lang="en-US" sz="3200" u="none" cap="none" strike="noStrike">
                <a:solidFill>
                  <a:srgbClr val="000000"/>
                </a:solidFill>
                <a:latin typeface="Helvetica Neue"/>
                <a:ea typeface="Helvetica Neue"/>
                <a:cs typeface="Helvetica Neue"/>
                <a:sym typeface="Helvetica Neue"/>
              </a:rPr>
              <a:t>How do data scientists spend their time?</a:t>
            </a:r>
            <a:endParaRPr/>
          </a:p>
          <a:p>
            <a:pPr indent="0" lvl="0" marL="0" marR="0" rtl="0" algn="ctr">
              <a:lnSpc>
                <a:spcPct val="100000"/>
              </a:lnSpc>
              <a:spcBef>
                <a:spcPts val="0"/>
              </a:spcBef>
              <a:spcAft>
                <a:spcPts val="0"/>
              </a:spcAft>
              <a:buClr>
                <a:srgbClr val="000000"/>
              </a:buClr>
              <a:buSzPts val="3200"/>
              <a:buFont typeface="Helvetica Neue"/>
              <a:buNone/>
            </a:pPr>
            <a:r>
              <a:rPr b="0" i="0" lang="en-US" sz="3200" u="none" cap="none" strike="noStrike">
                <a:solidFill>
                  <a:srgbClr val="000000"/>
                </a:solidFill>
                <a:latin typeface="Helvetica Neue"/>
                <a:ea typeface="Helvetica Neue"/>
                <a:cs typeface="Helvetica Neue"/>
                <a:sym typeface="Helvetica Neue"/>
              </a:rPr>
              <a:t>Crowdflower Data Science Report (2016)</a:t>
            </a:r>
            <a:endParaRPr/>
          </a:p>
        </p:txBody>
      </p:sp>
      <p:sp>
        <p:nvSpPr>
          <p:cNvPr id="151" name="Google Shape;151;g15350bad91f_0_851"/>
          <p:cNvSpPr/>
          <p:nvPr/>
        </p:nvSpPr>
        <p:spPr>
          <a:xfrm>
            <a:off x="12397150" y="4785525"/>
            <a:ext cx="6594300" cy="678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5350bad91f_0_851"/>
          <p:cNvSpPr/>
          <p:nvPr/>
        </p:nvSpPr>
        <p:spPr>
          <a:xfrm>
            <a:off x="12397150" y="5738775"/>
            <a:ext cx="6594300" cy="6783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5350bad91f_0_851"/>
          <p:cNvSpPr/>
          <p:nvPr/>
        </p:nvSpPr>
        <p:spPr>
          <a:xfrm>
            <a:off x="772450" y="10758025"/>
            <a:ext cx="10098600" cy="169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4100"/>
              <a:t>ARD is readily findable and usable!  </a:t>
            </a:r>
            <a:endParaRPr sz="4100"/>
          </a:p>
        </p:txBody>
      </p:sp>
      <p:cxnSp>
        <p:nvCxnSpPr>
          <p:cNvPr id="154" name="Google Shape;154;g15350bad91f_0_851"/>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155" name="Google Shape;155;g15350bad91f_0_851"/>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       Need Analysis-Ready datasets (ARD)</a:t>
            </a:r>
            <a:endParaRPr sz="6000">
              <a:solidFill>
                <a:srgbClr val="1C4587"/>
              </a:solidFill>
              <a:latin typeface="Calibri"/>
              <a:ea typeface="Calibri"/>
              <a:cs typeface="Calibri"/>
              <a:sym typeface="Calibri"/>
            </a:endParaRPr>
          </a:p>
        </p:txBody>
      </p:sp>
      <p:sp>
        <p:nvSpPr>
          <p:cNvPr id="156" name="Google Shape;156;g15350bad91f_0_851"/>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5350bad91f_0_868"/>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pic>
        <p:nvPicPr>
          <p:cNvPr id="162" name="Google Shape;162;g15350bad91f_0_868"/>
          <p:cNvPicPr preferRelativeResize="0"/>
          <p:nvPr/>
        </p:nvPicPr>
        <p:blipFill>
          <a:blip r:embed="rId3">
            <a:alphaModFix/>
          </a:blip>
          <a:stretch>
            <a:fillRect/>
          </a:stretch>
        </p:blipFill>
        <p:spPr>
          <a:xfrm>
            <a:off x="1497875" y="1825313"/>
            <a:ext cx="8909972" cy="5481559"/>
          </a:xfrm>
          <a:prstGeom prst="rect">
            <a:avLst/>
          </a:prstGeom>
          <a:noFill/>
          <a:ln>
            <a:noFill/>
          </a:ln>
        </p:spPr>
      </p:pic>
      <p:pic>
        <p:nvPicPr>
          <p:cNvPr id="163" name="Google Shape;163;g15350bad91f_0_868"/>
          <p:cNvPicPr preferRelativeResize="0"/>
          <p:nvPr/>
        </p:nvPicPr>
        <p:blipFill>
          <a:blip r:embed="rId4">
            <a:alphaModFix/>
          </a:blip>
          <a:stretch>
            <a:fillRect/>
          </a:stretch>
        </p:blipFill>
        <p:spPr>
          <a:xfrm>
            <a:off x="8312350" y="8817475"/>
            <a:ext cx="2095500" cy="3714750"/>
          </a:xfrm>
          <a:prstGeom prst="rect">
            <a:avLst/>
          </a:prstGeom>
          <a:noFill/>
          <a:ln>
            <a:noFill/>
          </a:ln>
        </p:spPr>
      </p:pic>
      <p:pic>
        <p:nvPicPr>
          <p:cNvPr id="164" name="Google Shape;164;g15350bad91f_0_868"/>
          <p:cNvPicPr preferRelativeResize="0"/>
          <p:nvPr/>
        </p:nvPicPr>
        <p:blipFill rotWithShape="1">
          <a:blip r:embed="rId5">
            <a:alphaModFix/>
          </a:blip>
          <a:srcRect b="0" l="0" r="0" t="0"/>
          <a:stretch/>
        </p:blipFill>
        <p:spPr>
          <a:xfrm>
            <a:off x="1997625" y="8555526"/>
            <a:ext cx="4762200" cy="4762200"/>
          </a:xfrm>
          <a:prstGeom prst="rect">
            <a:avLst/>
          </a:prstGeom>
          <a:noFill/>
          <a:ln cap="flat" cmpd="sng" w="9525">
            <a:solidFill>
              <a:srgbClr val="000000"/>
            </a:solidFill>
            <a:prstDash val="solid"/>
            <a:round/>
            <a:headEnd len="sm" w="sm" type="none"/>
            <a:tailEnd len="sm" w="sm" type="none"/>
          </a:ln>
        </p:spPr>
      </p:pic>
      <p:pic>
        <p:nvPicPr>
          <p:cNvPr descr="Image" id="165" name="Google Shape;165;g15350bad91f_0_868"/>
          <p:cNvPicPr preferRelativeResize="0"/>
          <p:nvPr/>
        </p:nvPicPr>
        <p:blipFill rotWithShape="1">
          <a:blip r:embed="rId6">
            <a:alphaModFix/>
          </a:blip>
          <a:srcRect b="0" l="0" r="0" t="0"/>
          <a:stretch/>
        </p:blipFill>
        <p:spPr>
          <a:xfrm>
            <a:off x="11770837" y="2029025"/>
            <a:ext cx="4762325" cy="5074175"/>
          </a:xfrm>
          <a:prstGeom prst="rect">
            <a:avLst/>
          </a:prstGeom>
          <a:noFill/>
          <a:ln>
            <a:noFill/>
          </a:ln>
        </p:spPr>
      </p:pic>
      <p:cxnSp>
        <p:nvCxnSpPr>
          <p:cNvPr id="166" name="Google Shape;166;g15350bad91f_0_868"/>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167" name="Google Shape;167;g15350bad91f_0_868"/>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41148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Need Analysis-Ready Cloud-Optimized Datasets (ARCO)</a:t>
            </a:r>
            <a:endParaRPr sz="6000">
              <a:solidFill>
                <a:srgbClr val="1C4587"/>
              </a:solidFill>
              <a:latin typeface="Calibri"/>
              <a:ea typeface="Calibri"/>
              <a:cs typeface="Calibri"/>
              <a:sym typeface="Calibri"/>
            </a:endParaRPr>
          </a:p>
        </p:txBody>
      </p:sp>
      <p:sp>
        <p:nvSpPr>
          <p:cNvPr id="168" name="Google Shape;168;g15350bad91f_0_868"/>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15350bad91f_0_908"/>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
        <p:nvSpPr>
          <p:cNvPr id="174" name="Google Shape;174;g15350bad91f_0_908"/>
          <p:cNvSpPr txBox="1"/>
          <p:nvPr/>
        </p:nvSpPr>
        <p:spPr>
          <a:xfrm>
            <a:off x="1096046" y="3120358"/>
            <a:ext cx="6432600" cy="2596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1. Analysis-Ready,</a:t>
            </a:r>
            <a:endParaRPr/>
          </a:p>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Cloud-Optimized Data</a:t>
            </a:r>
            <a:endParaRPr/>
          </a:p>
        </p:txBody>
      </p:sp>
      <p:sp>
        <p:nvSpPr>
          <p:cNvPr id="175" name="Google Shape;175;g15350bad91f_0_908"/>
          <p:cNvSpPr txBox="1"/>
          <p:nvPr/>
        </p:nvSpPr>
        <p:spPr>
          <a:xfrm>
            <a:off x="8947323" y="3120358"/>
            <a:ext cx="6775800" cy="1764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2. Data-Proximate Computing</a:t>
            </a:r>
            <a:endParaRPr/>
          </a:p>
        </p:txBody>
      </p:sp>
      <p:sp>
        <p:nvSpPr>
          <p:cNvPr id="176" name="Google Shape;176;g15350bad91f_0_908"/>
          <p:cNvSpPr txBox="1"/>
          <p:nvPr/>
        </p:nvSpPr>
        <p:spPr>
          <a:xfrm>
            <a:off x="16560270" y="3155433"/>
            <a:ext cx="6775800" cy="1764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0" i="0" lang="en-US" sz="5400" u="none" cap="none" strike="noStrike">
                <a:solidFill>
                  <a:srgbClr val="000000"/>
                </a:solidFill>
                <a:latin typeface="Helvetica Neue"/>
                <a:ea typeface="Helvetica Neue"/>
                <a:cs typeface="Helvetica Neue"/>
                <a:sym typeface="Helvetica Neue"/>
              </a:rPr>
              <a:t>3. Elastic Distributed Processing</a:t>
            </a:r>
            <a:endParaRPr/>
          </a:p>
        </p:txBody>
      </p:sp>
      <p:grpSp>
        <p:nvGrpSpPr>
          <p:cNvPr id="177" name="Google Shape;177;g15350bad91f_0_908"/>
          <p:cNvGrpSpPr/>
          <p:nvPr/>
        </p:nvGrpSpPr>
        <p:grpSpPr>
          <a:xfrm>
            <a:off x="1392893" y="5841500"/>
            <a:ext cx="5838917" cy="6576283"/>
            <a:chOff x="0" y="0"/>
            <a:chExt cx="5838917" cy="6576283"/>
          </a:xfrm>
        </p:grpSpPr>
        <p:pic>
          <p:nvPicPr>
            <p:cNvPr descr="Image" id="178" name="Google Shape;178;g15350bad91f_0_908"/>
            <p:cNvPicPr preferRelativeResize="0"/>
            <p:nvPr/>
          </p:nvPicPr>
          <p:blipFill rotWithShape="1">
            <a:blip r:embed="rId3">
              <a:alphaModFix/>
            </a:blip>
            <a:srcRect b="0" l="0" r="0" t="0"/>
            <a:stretch/>
          </p:blipFill>
          <p:spPr>
            <a:xfrm>
              <a:off x="127000" y="88900"/>
              <a:ext cx="5584916" cy="6246083"/>
            </a:xfrm>
            <a:prstGeom prst="rect">
              <a:avLst/>
            </a:prstGeom>
            <a:noFill/>
            <a:ln>
              <a:noFill/>
            </a:ln>
          </p:spPr>
        </p:pic>
        <p:pic>
          <p:nvPicPr>
            <p:cNvPr descr="Image" id="179" name="Google Shape;179;g15350bad91f_0_908"/>
            <p:cNvPicPr preferRelativeResize="0"/>
            <p:nvPr/>
          </p:nvPicPr>
          <p:blipFill rotWithShape="1">
            <a:blip r:embed="rId4">
              <a:alphaModFix/>
            </a:blip>
            <a:srcRect b="0" l="0" r="0" t="0"/>
            <a:stretch/>
          </p:blipFill>
          <p:spPr>
            <a:xfrm>
              <a:off x="0" y="0"/>
              <a:ext cx="5838917" cy="6576283"/>
            </a:xfrm>
            <a:prstGeom prst="rect">
              <a:avLst/>
            </a:prstGeom>
            <a:noFill/>
            <a:ln>
              <a:noFill/>
            </a:ln>
          </p:spPr>
        </p:pic>
      </p:grpSp>
      <p:pic>
        <p:nvPicPr>
          <p:cNvPr id="180" name="Google Shape;180;g15350bad91f_0_908"/>
          <p:cNvPicPr preferRelativeResize="0"/>
          <p:nvPr/>
        </p:nvPicPr>
        <p:blipFill>
          <a:blip r:embed="rId5">
            <a:alphaModFix/>
          </a:blip>
          <a:stretch>
            <a:fillRect/>
          </a:stretch>
        </p:blipFill>
        <p:spPr>
          <a:xfrm>
            <a:off x="17271650" y="5446076"/>
            <a:ext cx="5585538" cy="2596200"/>
          </a:xfrm>
          <a:prstGeom prst="rect">
            <a:avLst/>
          </a:prstGeom>
          <a:noFill/>
          <a:ln>
            <a:noFill/>
          </a:ln>
          <a:effectLst>
            <a:outerShdw blurRad="57150" rotWithShape="0" algn="bl" dir="5400000" dist="19050">
              <a:srgbClr val="000000">
                <a:alpha val="50000"/>
              </a:srgbClr>
            </a:outerShdw>
          </a:effectLst>
        </p:spPr>
      </p:pic>
      <p:pic>
        <p:nvPicPr>
          <p:cNvPr id="181" name="Google Shape;181;g15350bad91f_0_908"/>
          <p:cNvPicPr preferRelativeResize="0"/>
          <p:nvPr/>
        </p:nvPicPr>
        <p:blipFill>
          <a:blip r:embed="rId6">
            <a:alphaModFix/>
          </a:blip>
          <a:stretch>
            <a:fillRect/>
          </a:stretch>
        </p:blipFill>
        <p:spPr>
          <a:xfrm>
            <a:off x="17238548" y="8930969"/>
            <a:ext cx="6432599" cy="3658656"/>
          </a:xfrm>
          <a:prstGeom prst="rect">
            <a:avLst/>
          </a:prstGeom>
          <a:noFill/>
          <a:ln>
            <a:noFill/>
          </a:ln>
        </p:spPr>
      </p:pic>
      <p:pic>
        <p:nvPicPr>
          <p:cNvPr id="182" name="Google Shape;182;g15350bad91f_0_908"/>
          <p:cNvPicPr preferRelativeResize="0"/>
          <p:nvPr/>
        </p:nvPicPr>
        <p:blipFill>
          <a:blip r:embed="rId7">
            <a:alphaModFix/>
          </a:blip>
          <a:stretch>
            <a:fillRect/>
          </a:stretch>
        </p:blipFill>
        <p:spPr>
          <a:xfrm>
            <a:off x="8660700" y="6209375"/>
            <a:ext cx="7182051" cy="3453775"/>
          </a:xfrm>
          <a:prstGeom prst="rect">
            <a:avLst/>
          </a:prstGeom>
          <a:noFill/>
          <a:ln>
            <a:noFill/>
          </a:ln>
        </p:spPr>
      </p:pic>
      <p:grpSp>
        <p:nvGrpSpPr>
          <p:cNvPr id="183" name="Google Shape;183;g15350bad91f_0_908"/>
          <p:cNvGrpSpPr/>
          <p:nvPr/>
        </p:nvGrpSpPr>
        <p:grpSpPr>
          <a:xfrm>
            <a:off x="16168400" y="8568025"/>
            <a:ext cx="4209643" cy="4462064"/>
            <a:chOff x="0" y="0"/>
            <a:chExt cx="8134575" cy="8167791"/>
          </a:xfrm>
        </p:grpSpPr>
        <p:pic>
          <p:nvPicPr>
            <p:cNvPr descr="Image" id="184" name="Google Shape;184;g15350bad91f_0_908"/>
            <p:cNvPicPr preferRelativeResize="0"/>
            <p:nvPr/>
          </p:nvPicPr>
          <p:blipFill rotWithShape="1">
            <a:blip r:embed="rId8">
              <a:alphaModFix/>
            </a:blip>
            <a:srcRect b="0" l="0" r="0" t="0"/>
            <a:stretch/>
          </p:blipFill>
          <p:spPr>
            <a:xfrm>
              <a:off x="127000" y="88900"/>
              <a:ext cx="7880576" cy="7837591"/>
            </a:xfrm>
            <a:prstGeom prst="rect">
              <a:avLst/>
            </a:prstGeom>
            <a:noFill/>
            <a:ln>
              <a:noFill/>
            </a:ln>
          </p:spPr>
        </p:pic>
        <p:pic>
          <p:nvPicPr>
            <p:cNvPr descr="Image" id="185" name="Google Shape;185;g15350bad91f_0_908"/>
            <p:cNvPicPr preferRelativeResize="0"/>
            <p:nvPr/>
          </p:nvPicPr>
          <p:blipFill rotWithShape="1">
            <a:blip r:embed="rId9">
              <a:alphaModFix/>
            </a:blip>
            <a:srcRect b="0" l="0" r="0" t="0"/>
            <a:stretch/>
          </p:blipFill>
          <p:spPr>
            <a:xfrm>
              <a:off x="0" y="0"/>
              <a:ext cx="8134575" cy="8167791"/>
            </a:xfrm>
            <a:prstGeom prst="rect">
              <a:avLst/>
            </a:prstGeom>
            <a:noFill/>
            <a:ln>
              <a:noFill/>
            </a:ln>
          </p:spPr>
        </p:pic>
      </p:grpSp>
      <p:sp>
        <p:nvSpPr>
          <p:cNvPr id="186" name="Google Shape;186;g15350bad91f_0_908"/>
          <p:cNvSpPr txBox="1"/>
          <p:nvPr/>
        </p:nvSpPr>
        <p:spPr>
          <a:xfrm>
            <a:off x="20848325" y="12148475"/>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R. P. Abernathey et al., "Cloud-Native Repositories for Big Scientific Data," in Computing in Science &amp; Engineering, vol. 23, no. 2, pp. 26-35, 1 March-April 2021, doi: 10.1109/MCSE.2021.3059437.</a:t>
            </a:r>
            <a:endParaRPr/>
          </a:p>
        </p:txBody>
      </p:sp>
      <p:cxnSp>
        <p:nvCxnSpPr>
          <p:cNvPr id="187" name="Google Shape;187;g15350bad91f_0_908"/>
          <p:cNvCxnSpPr/>
          <p:nvPr/>
        </p:nvCxnSpPr>
        <p:spPr>
          <a:xfrm flipH="1" rot="10800000">
            <a:off x="953325" y="13220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188" name="Google Shape;188;g15350bad91f_0_908"/>
          <p:cNvSpPr txBox="1"/>
          <p:nvPr/>
        </p:nvSpPr>
        <p:spPr>
          <a:xfrm>
            <a:off x="0" y="749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lang="en-US" sz="6000">
                <a:solidFill>
                  <a:srgbClr val="1C4587"/>
                </a:solidFill>
                <a:highlight>
                  <a:schemeClr val="lt1"/>
                </a:highlight>
                <a:latin typeface="Calibri"/>
                <a:ea typeface="Calibri"/>
                <a:cs typeface="Calibri"/>
                <a:sym typeface="Calibri"/>
              </a:rPr>
              <a:t> Cloud-Native Scientific Data Analytics</a:t>
            </a:r>
            <a:endParaRPr sz="6000">
              <a:solidFill>
                <a:srgbClr val="1C4587"/>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5350bad91f_0_930"/>
          <p:cNvSpPr/>
          <p:nvPr/>
        </p:nvSpPr>
        <p:spPr>
          <a:xfrm>
            <a:off x="13624366" y="10443307"/>
            <a:ext cx="10818000" cy="3340200"/>
          </a:xfrm>
          <a:prstGeom prst="rect">
            <a:avLst/>
          </a:prstGeom>
          <a:solidFill>
            <a:srgbClr val="D5D5D5"/>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94" name="Google Shape;194;g15350bad91f_0_930"/>
          <p:cNvSpPr txBox="1"/>
          <p:nvPr>
            <p:ph idx="1" type="body"/>
          </p:nvPr>
        </p:nvSpPr>
        <p:spPr>
          <a:xfrm>
            <a:off x="312537" y="4860193"/>
            <a:ext cx="11642700" cy="6544500"/>
          </a:xfrm>
          <a:prstGeom prst="rect">
            <a:avLst/>
          </a:prstGeom>
          <a:noFill/>
          <a:ln>
            <a:noFill/>
          </a:ln>
        </p:spPr>
        <p:txBody>
          <a:bodyPr anchorCtr="0" anchor="ctr" bIns="50800" lIns="50800" spcFirstLastPara="1" rIns="50800" wrap="square" tIns="50800">
            <a:normAutofit lnSpcReduction="10000"/>
          </a:bodyPr>
          <a:lstStyle/>
          <a:p>
            <a:pPr indent="-687915" lvl="1" marL="1322915" rtl="0" algn="l">
              <a:lnSpc>
                <a:spcPct val="100000"/>
              </a:lnSpc>
              <a:spcBef>
                <a:spcPts val="0"/>
              </a:spcBef>
              <a:spcAft>
                <a:spcPts val="0"/>
              </a:spcAft>
              <a:buClr>
                <a:srgbClr val="000000"/>
              </a:buClr>
              <a:buSzPts val="6500"/>
              <a:buFont typeface="Helvetica Neue Light"/>
              <a:buChar char="○"/>
            </a:pPr>
            <a:r>
              <a:rPr b="0" i="0" lang="en-US" sz="5200" u="none" cap="none" strike="noStrike">
                <a:solidFill>
                  <a:srgbClr val="000000"/>
                </a:solidFill>
                <a:latin typeface="Helvetica Neue Light"/>
                <a:ea typeface="Helvetica Neue Light"/>
                <a:cs typeface="Helvetica Neue Light"/>
                <a:sym typeface="Helvetica Neue Light"/>
              </a:rPr>
              <a:t>Compatible with object storage</a:t>
            </a:r>
            <a:br>
              <a:rPr b="0" i="0" lang="en-US" sz="5200" u="none" cap="none" strike="noStrike">
                <a:solidFill>
                  <a:srgbClr val="000000"/>
                </a:solidFill>
                <a:latin typeface="Helvetica Neue Light"/>
                <a:ea typeface="Helvetica Neue Light"/>
                <a:cs typeface="Helvetica Neue Light"/>
                <a:sym typeface="Helvetica Neue Light"/>
              </a:rPr>
            </a:br>
            <a:r>
              <a:rPr b="0" i="0" lang="en-US" sz="5200" u="none" cap="none" strike="noStrike">
                <a:solidFill>
                  <a:srgbClr val="000000"/>
                </a:solidFill>
                <a:latin typeface="Helvetica Neue Light"/>
                <a:ea typeface="Helvetica Neue Light"/>
                <a:cs typeface="Helvetica Neue Light"/>
                <a:sym typeface="Helvetica Neue Light"/>
              </a:rPr>
              <a:t>(access via HTTP)</a:t>
            </a:r>
            <a:endParaRPr/>
          </a:p>
          <a:p>
            <a:pPr indent="-687915" lvl="1" marL="1322915" rtl="0" algn="l">
              <a:lnSpc>
                <a:spcPct val="100000"/>
              </a:lnSpc>
              <a:spcBef>
                <a:spcPts val="5900"/>
              </a:spcBef>
              <a:spcAft>
                <a:spcPts val="0"/>
              </a:spcAft>
              <a:buClr>
                <a:srgbClr val="000000"/>
              </a:buClr>
              <a:buSzPts val="6500"/>
              <a:buFont typeface="Helvetica Neue Light"/>
              <a:buChar char="○"/>
            </a:pPr>
            <a:r>
              <a:rPr b="0" i="0" lang="en-US" sz="5200" u="none" cap="none" strike="noStrike">
                <a:solidFill>
                  <a:srgbClr val="000000"/>
                </a:solidFill>
                <a:latin typeface="Helvetica Neue Light"/>
                <a:ea typeface="Helvetica Neue Light"/>
                <a:cs typeface="Helvetica Neue Light"/>
                <a:sym typeface="Helvetica Neue Light"/>
              </a:rPr>
              <a:t>Supports lazy access and intelligent subsetting</a:t>
            </a:r>
            <a:endParaRPr/>
          </a:p>
          <a:p>
            <a:pPr indent="-687915" lvl="1" marL="1322915" rtl="0" algn="l">
              <a:lnSpc>
                <a:spcPct val="100000"/>
              </a:lnSpc>
              <a:spcBef>
                <a:spcPts val="5900"/>
              </a:spcBef>
              <a:spcAft>
                <a:spcPts val="0"/>
              </a:spcAft>
              <a:buClr>
                <a:srgbClr val="000000"/>
              </a:buClr>
              <a:buSzPts val="6500"/>
              <a:buFont typeface="Helvetica Neue Light"/>
              <a:buChar char="○"/>
            </a:pPr>
            <a:r>
              <a:rPr b="0" i="0" lang="en-US" sz="5200" u="none" cap="none" strike="noStrike">
                <a:solidFill>
                  <a:srgbClr val="000000"/>
                </a:solidFill>
                <a:latin typeface="Helvetica Neue Light"/>
                <a:ea typeface="Helvetica Neue Light"/>
                <a:cs typeface="Helvetica Neue Light"/>
                <a:sym typeface="Helvetica Neue Light"/>
              </a:rPr>
              <a:t>Integrates with high-level analysis libraries and distributed frameworks</a:t>
            </a:r>
            <a:endParaRPr/>
          </a:p>
        </p:txBody>
      </p:sp>
      <p:sp>
        <p:nvSpPr>
          <p:cNvPr id="195" name="Google Shape;195;g15350bad91f_0_930"/>
          <p:cNvSpPr txBox="1"/>
          <p:nvPr>
            <p:ph idx="12" type="sldNum"/>
          </p:nvPr>
        </p:nvSpPr>
        <p:spPr>
          <a:xfrm>
            <a:off x="422263" y="236808"/>
            <a:ext cx="453300" cy="4719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
        <p:nvSpPr>
          <p:cNvPr id="196" name="Google Shape;196;g15350bad91f_0_930"/>
          <p:cNvSpPr txBox="1"/>
          <p:nvPr/>
        </p:nvSpPr>
        <p:spPr>
          <a:xfrm>
            <a:off x="7092162" y="2049228"/>
            <a:ext cx="10199700" cy="1764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5400"/>
              <a:buFont typeface="Helvetica Neue"/>
              <a:buNone/>
            </a:pPr>
            <a:r>
              <a:rPr b="1" i="0" lang="en-US" sz="5400" u="none" cap="none" strike="noStrike">
                <a:solidFill>
                  <a:srgbClr val="000000"/>
                </a:solidFill>
                <a:latin typeface="Helvetica Neue"/>
                <a:ea typeface="Helvetica Neue"/>
                <a:cs typeface="Helvetica Neue"/>
                <a:sym typeface="Helvetica Neue"/>
              </a:rPr>
              <a:t>A</a:t>
            </a:r>
            <a:r>
              <a:rPr b="0" i="0" lang="en-US" sz="5400" u="none" cap="none" strike="noStrike">
                <a:solidFill>
                  <a:srgbClr val="000000"/>
                </a:solidFill>
                <a:latin typeface="Helvetica Neue"/>
                <a:ea typeface="Helvetica Neue"/>
                <a:cs typeface="Helvetica Neue"/>
                <a:sym typeface="Helvetica Neue"/>
              </a:rPr>
              <a:t>nalysis </a:t>
            </a:r>
            <a:r>
              <a:rPr b="1" i="0" lang="en-US" sz="5400" u="none" cap="none" strike="noStrike">
                <a:solidFill>
                  <a:srgbClr val="000000"/>
                </a:solidFill>
                <a:latin typeface="Helvetica Neue"/>
                <a:ea typeface="Helvetica Neue"/>
                <a:cs typeface="Helvetica Neue"/>
                <a:sym typeface="Helvetica Neue"/>
              </a:rPr>
              <a:t>R</a:t>
            </a:r>
            <a:r>
              <a:rPr b="0" i="0" lang="en-US" sz="5400" u="none" cap="none" strike="noStrike">
                <a:solidFill>
                  <a:srgbClr val="000000"/>
                </a:solidFill>
                <a:latin typeface="Helvetica Neue"/>
                <a:ea typeface="Helvetica Neue"/>
                <a:cs typeface="Helvetica Neue"/>
                <a:sym typeface="Helvetica Neue"/>
              </a:rPr>
              <a:t>eady, </a:t>
            </a:r>
            <a:r>
              <a:rPr b="1" i="0" lang="en-US" sz="5400" u="none" cap="none" strike="noStrike">
                <a:solidFill>
                  <a:srgbClr val="000000"/>
                </a:solidFill>
                <a:latin typeface="Helvetica Neue"/>
                <a:ea typeface="Helvetica Neue"/>
                <a:cs typeface="Helvetica Neue"/>
                <a:sym typeface="Helvetica Neue"/>
              </a:rPr>
              <a:t>C</a:t>
            </a:r>
            <a:r>
              <a:rPr b="0" i="0" lang="en-US" sz="5400" u="none" cap="none" strike="noStrike">
                <a:solidFill>
                  <a:srgbClr val="000000"/>
                </a:solidFill>
                <a:latin typeface="Helvetica Neue"/>
                <a:ea typeface="Helvetica Neue"/>
                <a:cs typeface="Helvetica Neue"/>
                <a:sym typeface="Helvetica Neue"/>
              </a:rPr>
              <a:t>loud </a:t>
            </a:r>
            <a:r>
              <a:rPr b="1" i="0" lang="en-US" sz="5400" u="none" cap="none" strike="noStrike">
                <a:solidFill>
                  <a:srgbClr val="000000"/>
                </a:solidFill>
                <a:latin typeface="Helvetica Neue"/>
                <a:ea typeface="Helvetica Neue"/>
                <a:cs typeface="Helvetica Neue"/>
                <a:sym typeface="Helvetica Neue"/>
              </a:rPr>
              <a:t>O</a:t>
            </a:r>
            <a:r>
              <a:rPr b="0" i="0" lang="en-US" sz="5400" u="none" cap="none" strike="noStrike">
                <a:solidFill>
                  <a:srgbClr val="000000"/>
                </a:solidFill>
                <a:latin typeface="Helvetica Neue"/>
                <a:ea typeface="Helvetica Neue"/>
                <a:cs typeface="Helvetica Neue"/>
                <a:sym typeface="Helvetica Neue"/>
              </a:rPr>
              <a:t>ptimized</a:t>
            </a:r>
            <a:endParaRPr/>
          </a:p>
        </p:txBody>
      </p:sp>
      <p:sp>
        <p:nvSpPr>
          <p:cNvPr id="197" name="Google Shape;197;g15350bad91f_0_930"/>
          <p:cNvSpPr txBox="1"/>
          <p:nvPr/>
        </p:nvSpPr>
        <p:spPr>
          <a:xfrm>
            <a:off x="1588116" y="3074107"/>
            <a:ext cx="7989600" cy="17034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5200"/>
              <a:buFont typeface="Helvetica Neue"/>
              <a:buNone/>
            </a:pPr>
            <a:r>
              <a:rPr b="0" i="1" lang="en-US" sz="5200" u="none" cap="none" strike="noStrike">
                <a:solidFill>
                  <a:srgbClr val="000000"/>
                </a:solidFill>
                <a:latin typeface="Helvetica Neue"/>
                <a:ea typeface="Helvetica Neue"/>
                <a:cs typeface="Helvetica Neue"/>
                <a:sym typeface="Helvetica Neue"/>
              </a:rPr>
              <a:t>What is “Cloud Optimized”?</a:t>
            </a:r>
            <a:endParaRPr/>
          </a:p>
        </p:txBody>
      </p:sp>
      <p:pic>
        <p:nvPicPr>
          <p:cNvPr descr="Image" id="198" name="Google Shape;198;g15350bad91f_0_930"/>
          <p:cNvPicPr preferRelativeResize="0"/>
          <p:nvPr/>
        </p:nvPicPr>
        <p:blipFill rotWithShape="1">
          <a:blip r:embed="rId3">
            <a:alphaModFix/>
          </a:blip>
          <a:srcRect b="65080" l="19215" r="19215" t="5439"/>
          <a:stretch/>
        </p:blipFill>
        <p:spPr>
          <a:xfrm>
            <a:off x="12723738" y="7722365"/>
            <a:ext cx="4988662" cy="1344023"/>
          </a:xfrm>
          <a:prstGeom prst="rect">
            <a:avLst/>
          </a:prstGeom>
          <a:noFill/>
          <a:ln>
            <a:noFill/>
          </a:ln>
        </p:spPr>
      </p:pic>
      <p:pic>
        <p:nvPicPr>
          <p:cNvPr descr="Image" id="199" name="Google Shape;199;g15350bad91f_0_930"/>
          <p:cNvPicPr preferRelativeResize="0"/>
          <p:nvPr/>
        </p:nvPicPr>
        <p:blipFill rotWithShape="1">
          <a:blip r:embed="rId4">
            <a:alphaModFix/>
          </a:blip>
          <a:srcRect b="0" l="0" r="0" t="0"/>
          <a:stretch/>
        </p:blipFill>
        <p:spPr>
          <a:xfrm>
            <a:off x="21505688" y="7486423"/>
            <a:ext cx="1816101" cy="1816101"/>
          </a:xfrm>
          <a:prstGeom prst="rect">
            <a:avLst/>
          </a:prstGeom>
          <a:noFill/>
          <a:ln>
            <a:noFill/>
          </a:ln>
        </p:spPr>
      </p:pic>
      <p:pic>
        <p:nvPicPr>
          <p:cNvPr descr="Image" id="200" name="Google Shape;200;g15350bad91f_0_930"/>
          <p:cNvPicPr preferRelativeResize="0"/>
          <p:nvPr/>
        </p:nvPicPr>
        <p:blipFill rotWithShape="1">
          <a:blip r:embed="rId5">
            <a:alphaModFix/>
          </a:blip>
          <a:srcRect b="0" l="0" r="0" t="0"/>
          <a:stretch/>
        </p:blipFill>
        <p:spPr>
          <a:xfrm>
            <a:off x="12976548" y="4860206"/>
            <a:ext cx="4483101" cy="1816101"/>
          </a:xfrm>
          <a:prstGeom prst="rect">
            <a:avLst/>
          </a:prstGeom>
          <a:noFill/>
          <a:ln>
            <a:noFill/>
          </a:ln>
        </p:spPr>
      </p:pic>
      <p:pic>
        <p:nvPicPr>
          <p:cNvPr descr="Image" id="201" name="Google Shape;201;g15350bad91f_0_930"/>
          <p:cNvPicPr preferRelativeResize="0"/>
          <p:nvPr/>
        </p:nvPicPr>
        <p:blipFill rotWithShape="1">
          <a:blip r:embed="rId6">
            <a:alphaModFix/>
          </a:blip>
          <a:srcRect b="0" l="0" r="0" t="0"/>
          <a:stretch/>
        </p:blipFill>
        <p:spPr>
          <a:xfrm>
            <a:off x="21273410" y="4380608"/>
            <a:ext cx="2280658" cy="2280658"/>
          </a:xfrm>
          <a:prstGeom prst="rect">
            <a:avLst/>
          </a:prstGeom>
          <a:noFill/>
          <a:ln>
            <a:noFill/>
          </a:ln>
        </p:spPr>
      </p:pic>
      <p:cxnSp>
        <p:nvCxnSpPr>
          <p:cNvPr id="202" name="Google Shape;202;g15350bad91f_0_930"/>
          <p:cNvCxnSpPr/>
          <p:nvPr/>
        </p:nvCxnSpPr>
        <p:spPr>
          <a:xfrm>
            <a:off x="15218097" y="6582854"/>
            <a:ext cx="0" cy="749100"/>
          </a:xfrm>
          <a:prstGeom prst="straightConnector1">
            <a:avLst/>
          </a:prstGeom>
          <a:noFill/>
          <a:ln cap="flat" cmpd="sng" w="88900">
            <a:solidFill>
              <a:srgbClr val="000000"/>
            </a:solidFill>
            <a:prstDash val="solid"/>
            <a:miter lim="400000"/>
            <a:headEnd len="sm" w="sm" type="none"/>
            <a:tailEnd len="med" w="med" type="triangle"/>
          </a:ln>
        </p:spPr>
      </p:cxnSp>
      <p:cxnSp>
        <p:nvCxnSpPr>
          <p:cNvPr id="203" name="Google Shape;203;g15350bad91f_0_930"/>
          <p:cNvCxnSpPr/>
          <p:nvPr/>
        </p:nvCxnSpPr>
        <p:spPr>
          <a:xfrm>
            <a:off x="15218097" y="9456977"/>
            <a:ext cx="0" cy="749100"/>
          </a:xfrm>
          <a:prstGeom prst="straightConnector1">
            <a:avLst/>
          </a:prstGeom>
          <a:noFill/>
          <a:ln cap="flat" cmpd="sng" w="88900">
            <a:solidFill>
              <a:srgbClr val="000000"/>
            </a:solidFill>
            <a:prstDash val="solid"/>
            <a:miter lim="400000"/>
            <a:headEnd len="sm" w="sm" type="none"/>
            <a:tailEnd len="med" w="med" type="triangle"/>
          </a:ln>
        </p:spPr>
      </p:cxnSp>
      <p:cxnSp>
        <p:nvCxnSpPr>
          <p:cNvPr id="204" name="Google Shape;204;g15350bad91f_0_930"/>
          <p:cNvCxnSpPr/>
          <p:nvPr/>
        </p:nvCxnSpPr>
        <p:spPr>
          <a:xfrm>
            <a:off x="22413739" y="6582854"/>
            <a:ext cx="0" cy="749100"/>
          </a:xfrm>
          <a:prstGeom prst="straightConnector1">
            <a:avLst/>
          </a:prstGeom>
          <a:noFill/>
          <a:ln cap="flat" cmpd="sng" w="88900">
            <a:solidFill>
              <a:srgbClr val="000000"/>
            </a:solidFill>
            <a:prstDash val="solid"/>
            <a:miter lim="400000"/>
            <a:headEnd len="sm" w="sm" type="none"/>
            <a:tailEnd len="med" w="med" type="triangle"/>
          </a:ln>
        </p:spPr>
      </p:cxnSp>
      <p:cxnSp>
        <p:nvCxnSpPr>
          <p:cNvPr id="205" name="Google Shape;205;g15350bad91f_0_930"/>
          <p:cNvCxnSpPr/>
          <p:nvPr/>
        </p:nvCxnSpPr>
        <p:spPr>
          <a:xfrm>
            <a:off x="22413739" y="9456977"/>
            <a:ext cx="0" cy="749100"/>
          </a:xfrm>
          <a:prstGeom prst="straightConnector1">
            <a:avLst/>
          </a:prstGeom>
          <a:noFill/>
          <a:ln cap="flat" cmpd="sng" w="88900">
            <a:solidFill>
              <a:srgbClr val="000000"/>
            </a:solidFill>
            <a:prstDash val="solid"/>
            <a:miter lim="400000"/>
            <a:headEnd len="sm" w="sm" type="none"/>
            <a:tailEnd len="med" w="med" type="triangle"/>
          </a:ln>
        </p:spPr>
      </p:cxnSp>
      <p:grpSp>
        <p:nvGrpSpPr>
          <p:cNvPr id="206" name="Google Shape;206;g15350bad91f_0_930"/>
          <p:cNvGrpSpPr/>
          <p:nvPr/>
        </p:nvGrpSpPr>
        <p:grpSpPr>
          <a:xfrm>
            <a:off x="16064391" y="10360546"/>
            <a:ext cx="5472549" cy="3206953"/>
            <a:chOff x="0" y="0"/>
            <a:chExt cx="5472549" cy="3206953"/>
          </a:xfrm>
        </p:grpSpPr>
        <p:pic>
          <p:nvPicPr>
            <p:cNvPr descr="Image" id="207" name="Google Shape;207;g15350bad91f_0_930"/>
            <p:cNvPicPr preferRelativeResize="0"/>
            <p:nvPr/>
          </p:nvPicPr>
          <p:blipFill rotWithShape="1">
            <a:blip r:embed="rId7">
              <a:alphaModFix/>
            </a:blip>
            <a:srcRect b="0" l="68573" r="0" t="11940"/>
            <a:stretch/>
          </p:blipFill>
          <p:spPr>
            <a:xfrm>
              <a:off x="0" y="0"/>
              <a:ext cx="2067383" cy="3194780"/>
            </a:xfrm>
            <a:prstGeom prst="rect">
              <a:avLst/>
            </a:prstGeom>
            <a:noFill/>
            <a:ln>
              <a:noFill/>
            </a:ln>
          </p:spPr>
        </p:pic>
        <p:pic>
          <p:nvPicPr>
            <p:cNvPr descr="Image" id="208" name="Google Shape;208;g15350bad91f_0_930"/>
            <p:cNvPicPr preferRelativeResize="0"/>
            <p:nvPr/>
          </p:nvPicPr>
          <p:blipFill rotWithShape="1">
            <a:blip r:embed="rId8">
              <a:alphaModFix/>
            </a:blip>
            <a:srcRect b="0" l="0" r="0" t="0"/>
            <a:stretch/>
          </p:blipFill>
          <p:spPr>
            <a:xfrm>
              <a:off x="2166371" y="849432"/>
              <a:ext cx="1447642" cy="1085732"/>
            </a:xfrm>
            <a:prstGeom prst="rect">
              <a:avLst/>
            </a:prstGeom>
            <a:noFill/>
            <a:ln>
              <a:noFill/>
            </a:ln>
          </p:spPr>
        </p:pic>
        <p:pic>
          <p:nvPicPr>
            <p:cNvPr descr="Image" id="209" name="Google Shape;209;g15350bad91f_0_930"/>
            <p:cNvPicPr preferRelativeResize="0"/>
            <p:nvPr/>
          </p:nvPicPr>
          <p:blipFill rotWithShape="1">
            <a:blip r:embed="rId9">
              <a:alphaModFix/>
            </a:blip>
            <a:srcRect b="0" l="0" r="0" t="0"/>
            <a:stretch/>
          </p:blipFill>
          <p:spPr>
            <a:xfrm>
              <a:off x="3713061" y="597440"/>
              <a:ext cx="1759488" cy="1309841"/>
            </a:xfrm>
            <a:prstGeom prst="rect">
              <a:avLst/>
            </a:prstGeom>
            <a:noFill/>
            <a:ln>
              <a:noFill/>
            </a:ln>
          </p:spPr>
        </p:pic>
        <p:pic>
          <p:nvPicPr>
            <p:cNvPr descr="Image" id="210" name="Google Shape;210;g15350bad91f_0_930"/>
            <p:cNvPicPr preferRelativeResize="0"/>
            <p:nvPr/>
          </p:nvPicPr>
          <p:blipFill rotWithShape="1">
            <a:blip r:embed="rId10">
              <a:alphaModFix/>
            </a:blip>
            <a:srcRect b="0" l="0" r="0" t="0"/>
            <a:stretch/>
          </p:blipFill>
          <p:spPr>
            <a:xfrm>
              <a:off x="2255865" y="2186920"/>
              <a:ext cx="1812808" cy="857810"/>
            </a:xfrm>
            <a:prstGeom prst="rect">
              <a:avLst/>
            </a:prstGeom>
            <a:noFill/>
            <a:ln>
              <a:noFill/>
            </a:ln>
          </p:spPr>
        </p:pic>
        <p:pic>
          <p:nvPicPr>
            <p:cNvPr descr="Image" id="211" name="Google Shape;211;g15350bad91f_0_930"/>
            <p:cNvPicPr preferRelativeResize="0"/>
            <p:nvPr/>
          </p:nvPicPr>
          <p:blipFill rotWithShape="1">
            <a:blip r:embed="rId11">
              <a:alphaModFix/>
            </a:blip>
            <a:srcRect b="10447" l="32022" r="32004" t="10582"/>
            <a:stretch/>
          </p:blipFill>
          <p:spPr>
            <a:xfrm>
              <a:off x="4257217" y="2024678"/>
              <a:ext cx="861677" cy="1182275"/>
            </a:xfrm>
            <a:custGeom>
              <a:rect b="b" l="l" r="r" t="t"/>
              <a:pathLst>
                <a:path extrusionOk="0" h="21599" w="21550">
                  <a:moveTo>
                    <a:pt x="10771" y="0"/>
                  </a:moveTo>
                  <a:cubicBezTo>
                    <a:pt x="9464" y="-1"/>
                    <a:pt x="8979" y="27"/>
                    <a:pt x="8449" y="138"/>
                  </a:cubicBezTo>
                  <a:cubicBezTo>
                    <a:pt x="7447" y="347"/>
                    <a:pt x="5806" y="947"/>
                    <a:pt x="5014" y="1393"/>
                  </a:cubicBezTo>
                  <a:cubicBezTo>
                    <a:pt x="2650" y="2724"/>
                    <a:pt x="1278" y="5154"/>
                    <a:pt x="1640" y="7352"/>
                  </a:cubicBezTo>
                  <a:cubicBezTo>
                    <a:pt x="1895" y="8905"/>
                    <a:pt x="2714" y="10170"/>
                    <a:pt x="4210" y="11325"/>
                  </a:cubicBezTo>
                  <a:cubicBezTo>
                    <a:pt x="4518" y="11563"/>
                    <a:pt x="4852" y="11760"/>
                    <a:pt x="4955" y="11760"/>
                  </a:cubicBezTo>
                  <a:cubicBezTo>
                    <a:pt x="5057" y="11760"/>
                    <a:pt x="5331" y="11629"/>
                    <a:pt x="5560" y="11470"/>
                  </a:cubicBezTo>
                  <a:cubicBezTo>
                    <a:pt x="5929" y="11215"/>
                    <a:pt x="5977" y="11143"/>
                    <a:pt x="5977" y="10840"/>
                  </a:cubicBezTo>
                  <a:cubicBezTo>
                    <a:pt x="5977" y="10538"/>
                    <a:pt x="5908" y="10424"/>
                    <a:pt x="5401" y="9941"/>
                  </a:cubicBezTo>
                  <a:cubicBezTo>
                    <a:pt x="4216" y="8809"/>
                    <a:pt x="3759" y="7871"/>
                    <a:pt x="3774" y="6576"/>
                  </a:cubicBezTo>
                  <a:cubicBezTo>
                    <a:pt x="3782" y="5849"/>
                    <a:pt x="3827" y="5611"/>
                    <a:pt x="4061" y="5105"/>
                  </a:cubicBezTo>
                  <a:cubicBezTo>
                    <a:pt x="5052" y="2964"/>
                    <a:pt x="7737" y="1538"/>
                    <a:pt x="10771" y="1538"/>
                  </a:cubicBezTo>
                  <a:cubicBezTo>
                    <a:pt x="13780" y="1538"/>
                    <a:pt x="16470" y="2955"/>
                    <a:pt x="17431" y="5039"/>
                  </a:cubicBezTo>
                  <a:cubicBezTo>
                    <a:pt x="18195" y="6696"/>
                    <a:pt x="17783" y="8340"/>
                    <a:pt x="16220" y="9854"/>
                  </a:cubicBezTo>
                  <a:cubicBezTo>
                    <a:pt x="15739" y="10320"/>
                    <a:pt x="15625" y="10486"/>
                    <a:pt x="15585" y="10789"/>
                  </a:cubicBezTo>
                  <a:cubicBezTo>
                    <a:pt x="15539" y="11138"/>
                    <a:pt x="15560" y="11170"/>
                    <a:pt x="15952" y="11456"/>
                  </a:cubicBezTo>
                  <a:cubicBezTo>
                    <a:pt x="16179" y="11622"/>
                    <a:pt x="16450" y="11760"/>
                    <a:pt x="16558" y="11760"/>
                  </a:cubicBezTo>
                  <a:cubicBezTo>
                    <a:pt x="16774" y="11760"/>
                    <a:pt x="17604" y="11175"/>
                    <a:pt x="18195" y="10600"/>
                  </a:cubicBezTo>
                  <a:cubicBezTo>
                    <a:pt x="19498" y="9333"/>
                    <a:pt x="20177" y="7447"/>
                    <a:pt x="19902" y="5888"/>
                  </a:cubicBezTo>
                  <a:cubicBezTo>
                    <a:pt x="19491" y="3548"/>
                    <a:pt x="17693" y="1683"/>
                    <a:pt x="14890" y="682"/>
                  </a:cubicBezTo>
                  <a:cubicBezTo>
                    <a:pt x="13213" y="83"/>
                    <a:pt x="12733" y="3"/>
                    <a:pt x="10771" y="0"/>
                  </a:cubicBezTo>
                  <a:close/>
                  <a:moveTo>
                    <a:pt x="10721" y="2712"/>
                  </a:moveTo>
                  <a:cubicBezTo>
                    <a:pt x="9691" y="2717"/>
                    <a:pt x="9440" y="2740"/>
                    <a:pt x="8826" y="2915"/>
                  </a:cubicBezTo>
                  <a:cubicBezTo>
                    <a:pt x="6854" y="3476"/>
                    <a:pt x="5649" y="4605"/>
                    <a:pt x="5352" y="6163"/>
                  </a:cubicBezTo>
                  <a:cubicBezTo>
                    <a:pt x="5150" y="7222"/>
                    <a:pt x="5696" y="8484"/>
                    <a:pt x="6721" y="9317"/>
                  </a:cubicBezTo>
                  <a:cubicBezTo>
                    <a:pt x="7399" y="9867"/>
                    <a:pt x="7654" y="10272"/>
                    <a:pt x="7654" y="10818"/>
                  </a:cubicBezTo>
                  <a:cubicBezTo>
                    <a:pt x="7654" y="11378"/>
                    <a:pt x="7300" y="11934"/>
                    <a:pt x="6731" y="12275"/>
                  </a:cubicBezTo>
                  <a:lnTo>
                    <a:pt x="6344" y="12507"/>
                  </a:lnTo>
                  <a:lnTo>
                    <a:pt x="6910" y="12681"/>
                  </a:lnTo>
                  <a:cubicBezTo>
                    <a:pt x="7219" y="12779"/>
                    <a:pt x="7582" y="12897"/>
                    <a:pt x="7724" y="12942"/>
                  </a:cubicBezTo>
                  <a:cubicBezTo>
                    <a:pt x="8168" y="13083"/>
                    <a:pt x="8405" y="13046"/>
                    <a:pt x="8796" y="12761"/>
                  </a:cubicBezTo>
                  <a:cubicBezTo>
                    <a:pt x="9409" y="12315"/>
                    <a:pt x="9716" y="11754"/>
                    <a:pt x="9769" y="10999"/>
                  </a:cubicBezTo>
                  <a:cubicBezTo>
                    <a:pt x="9839" y="9987"/>
                    <a:pt x="9490" y="9269"/>
                    <a:pt x="8498" y="8375"/>
                  </a:cubicBezTo>
                  <a:cubicBezTo>
                    <a:pt x="7564" y="7532"/>
                    <a:pt x="7316" y="6976"/>
                    <a:pt x="7525" y="6221"/>
                  </a:cubicBezTo>
                  <a:cubicBezTo>
                    <a:pt x="8067" y="4271"/>
                    <a:pt x="11335" y="3572"/>
                    <a:pt x="13163" y="5018"/>
                  </a:cubicBezTo>
                  <a:cubicBezTo>
                    <a:pt x="13696" y="5439"/>
                    <a:pt x="13860" y="5667"/>
                    <a:pt x="14017" y="6221"/>
                  </a:cubicBezTo>
                  <a:cubicBezTo>
                    <a:pt x="14227" y="6965"/>
                    <a:pt x="13955" y="7554"/>
                    <a:pt x="13034" y="8375"/>
                  </a:cubicBezTo>
                  <a:cubicBezTo>
                    <a:pt x="12209" y="9110"/>
                    <a:pt x="11837" y="9760"/>
                    <a:pt x="11774" y="10564"/>
                  </a:cubicBezTo>
                  <a:cubicBezTo>
                    <a:pt x="11708" y="11384"/>
                    <a:pt x="11869" y="11870"/>
                    <a:pt x="12379" y="12427"/>
                  </a:cubicBezTo>
                  <a:cubicBezTo>
                    <a:pt x="12928" y="13027"/>
                    <a:pt x="13150" y="13104"/>
                    <a:pt x="13838" y="12928"/>
                  </a:cubicBezTo>
                  <a:cubicBezTo>
                    <a:pt x="14134" y="12852"/>
                    <a:pt x="14561" y="12725"/>
                    <a:pt x="14781" y="12645"/>
                  </a:cubicBezTo>
                  <a:lnTo>
                    <a:pt x="15178" y="12500"/>
                  </a:lnTo>
                  <a:lnTo>
                    <a:pt x="14801" y="12268"/>
                  </a:lnTo>
                  <a:cubicBezTo>
                    <a:pt x="14238" y="11930"/>
                    <a:pt x="13888" y="11376"/>
                    <a:pt x="13888" y="10818"/>
                  </a:cubicBezTo>
                  <a:cubicBezTo>
                    <a:pt x="13888" y="10276"/>
                    <a:pt x="14094" y="9936"/>
                    <a:pt x="14791" y="9346"/>
                  </a:cubicBezTo>
                  <a:cubicBezTo>
                    <a:pt x="15733" y="8548"/>
                    <a:pt x="16234" y="7584"/>
                    <a:pt x="16220" y="6569"/>
                  </a:cubicBezTo>
                  <a:cubicBezTo>
                    <a:pt x="16198" y="4917"/>
                    <a:pt x="14809" y="3488"/>
                    <a:pt x="12677" y="2915"/>
                  </a:cubicBezTo>
                  <a:cubicBezTo>
                    <a:pt x="11992" y="2731"/>
                    <a:pt x="11772" y="2708"/>
                    <a:pt x="10721" y="2712"/>
                  </a:cubicBezTo>
                  <a:close/>
                  <a:moveTo>
                    <a:pt x="10731" y="5424"/>
                  </a:moveTo>
                  <a:cubicBezTo>
                    <a:pt x="10390" y="5434"/>
                    <a:pt x="10046" y="5503"/>
                    <a:pt x="9788" y="5627"/>
                  </a:cubicBezTo>
                  <a:cubicBezTo>
                    <a:pt x="8637" y="6182"/>
                    <a:pt x="8774" y="7442"/>
                    <a:pt x="10037" y="7860"/>
                  </a:cubicBezTo>
                  <a:cubicBezTo>
                    <a:pt x="10268" y="7936"/>
                    <a:pt x="10601" y="7998"/>
                    <a:pt x="10771" y="7998"/>
                  </a:cubicBezTo>
                  <a:cubicBezTo>
                    <a:pt x="11203" y="7998"/>
                    <a:pt x="11875" y="7758"/>
                    <a:pt x="12141" y="7512"/>
                  </a:cubicBezTo>
                  <a:cubicBezTo>
                    <a:pt x="12810" y="6892"/>
                    <a:pt x="12583" y="5960"/>
                    <a:pt x="11664" y="5569"/>
                  </a:cubicBezTo>
                  <a:cubicBezTo>
                    <a:pt x="11409" y="5460"/>
                    <a:pt x="11073" y="5414"/>
                    <a:pt x="10731" y="5424"/>
                  </a:cubicBezTo>
                  <a:close/>
                  <a:moveTo>
                    <a:pt x="16905" y="15146"/>
                  </a:moveTo>
                  <a:lnTo>
                    <a:pt x="16905" y="17923"/>
                  </a:lnTo>
                  <a:lnTo>
                    <a:pt x="16905" y="20700"/>
                  </a:lnTo>
                  <a:lnTo>
                    <a:pt x="17371" y="20700"/>
                  </a:lnTo>
                  <a:lnTo>
                    <a:pt x="17838" y="20700"/>
                  </a:lnTo>
                  <a:lnTo>
                    <a:pt x="17838" y="19083"/>
                  </a:lnTo>
                  <a:lnTo>
                    <a:pt x="17838" y="17474"/>
                  </a:lnTo>
                  <a:lnTo>
                    <a:pt x="18165" y="17343"/>
                  </a:lnTo>
                  <a:cubicBezTo>
                    <a:pt x="18592" y="17176"/>
                    <a:pt x="20079" y="17150"/>
                    <a:pt x="20339" y="17307"/>
                  </a:cubicBezTo>
                  <a:cubicBezTo>
                    <a:pt x="20489" y="17397"/>
                    <a:pt x="20518" y="17615"/>
                    <a:pt x="20518" y="19054"/>
                  </a:cubicBezTo>
                  <a:lnTo>
                    <a:pt x="20518" y="20700"/>
                  </a:lnTo>
                  <a:lnTo>
                    <a:pt x="21034" y="20700"/>
                  </a:lnTo>
                  <a:lnTo>
                    <a:pt x="21550" y="20700"/>
                  </a:lnTo>
                  <a:lnTo>
                    <a:pt x="21550" y="18967"/>
                  </a:lnTo>
                  <a:cubicBezTo>
                    <a:pt x="21550" y="16589"/>
                    <a:pt x="21525" y="16567"/>
                    <a:pt x="19803" y="16567"/>
                  </a:cubicBezTo>
                  <a:cubicBezTo>
                    <a:pt x="18984" y="16567"/>
                    <a:pt x="18865" y="16585"/>
                    <a:pt x="18433" y="16785"/>
                  </a:cubicBezTo>
                  <a:cubicBezTo>
                    <a:pt x="18172" y="16906"/>
                    <a:pt x="17931" y="16983"/>
                    <a:pt x="17897" y="16959"/>
                  </a:cubicBezTo>
                  <a:cubicBezTo>
                    <a:pt x="17864" y="16935"/>
                    <a:pt x="17838" y="16588"/>
                    <a:pt x="17838" y="16183"/>
                  </a:cubicBezTo>
                  <a:cubicBezTo>
                    <a:pt x="17838" y="15387"/>
                    <a:pt x="17849" y="15406"/>
                    <a:pt x="17173" y="15219"/>
                  </a:cubicBezTo>
                  <a:lnTo>
                    <a:pt x="16905" y="15146"/>
                  </a:lnTo>
                  <a:close/>
                  <a:moveTo>
                    <a:pt x="2434" y="16567"/>
                  </a:moveTo>
                  <a:cubicBezTo>
                    <a:pt x="855" y="16569"/>
                    <a:pt x="627" y="16616"/>
                    <a:pt x="270" y="16966"/>
                  </a:cubicBezTo>
                  <a:cubicBezTo>
                    <a:pt x="84" y="17149"/>
                    <a:pt x="49" y="17304"/>
                    <a:pt x="12" y="18315"/>
                  </a:cubicBezTo>
                  <a:cubicBezTo>
                    <a:pt x="-50" y="19995"/>
                    <a:pt x="124" y="20454"/>
                    <a:pt x="885" y="20620"/>
                  </a:cubicBezTo>
                  <a:cubicBezTo>
                    <a:pt x="1400" y="20733"/>
                    <a:pt x="3572" y="20713"/>
                    <a:pt x="3972" y="20591"/>
                  </a:cubicBezTo>
                  <a:cubicBezTo>
                    <a:pt x="4384" y="20466"/>
                    <a:pt x="4474" y="20315"/>
                    <a:pt x="4578" y="19663"/>
                  </a:cubicBezTo>
                  <a:lnTo>
                    <a:pt x="4657" y="19199"/>
                  </a:lnTo>
                  <a:lnTo>
                    <a:pt x="4131" y="19199"/>
                  </a:lnTo>
                  <a:lnTo>
                    <a:pt x="3605" y="19199"/>
                  </a:lnTo>
                  <a:lnTo>
                    <a:pt x="3605" y="19518"/>
                  </a:lnTo>
                  <a:cubicBezTo>
                    <a:pt x="3605" y="19696"/>
                    <a:pt x="3544" y="19882"/>
                    <a:pt x="3476" y="19931"/>
                  </a:cubicBezTo>
                  <a:cubicBezTo>
                    <a:pt x="3396" y="19990"/>
                    <a:pt x="2981" y="20026"/>
                    <a:pt x="2295" y="20026"/>
                  </a:cubicBezTo>
                  <a:cubicBezTo>
                    <a:pt x="1354" y="20026"/>
                    <a:pt x="1228" y="20010"/>
                    <a:pt x="1134" y="19881"/>
                  </a:cubicBezTo>
                  <a:cubicBezTo>
                    <a:pt x="1073" y="19799"/>
                    <a:pt x="1024" y="19232"/>
                    <a:pt x="1024" y="18576"/>
                  </a:cubicBezTo>
                  <a:cubicBezTo>
                    <a:pt x="1024" y="17588"/>
                    <a:pt x="1048" y="17395"/>
                    <a:pt x="1193" y="17307"/>
                  </a:cubicBezTo>
                  <a:cubicBezTo>
                    <a:pt x="1311" y="17236"/>
                    <a:pt x="1662" y="17205"/>
                    <a:pt x="2334" y="17205"/>
                  </a:cubicBezTo>
                  <a:cubicBezTo>
                    <a:pt x="3410" y="17205"/>
                    <a:pt x="3605" y="17278"/>
                    <a:pt x="3605" y="17706"/>
                  </a:cubicBezTo>
                  <a:cubicBezTo>
                    <a:pt x="3605" y="17906"/>
                    <a:pt x="3628" y="17923"/>
                    <a:pt x="4081" y="17923"/>
                  </a:cubicBezTo>
                  <a:lnTo>
                    <a:pt x="4558" y="17923"/>
                  </a:lnTo>
                  <a:lnTo>
                    <a:pt x="4508" y="17423"/>
                  </a:lnTo>
                  <a:cubicBezTo>
                    <a:pt x="4471" y="16993"/>
                    <a:pt x="4425" y="16895"/>
                    <a:pt x="4181" y="16741"/>
                  </a:cubicBezTo>
                  <a:cubicBezTo>
                    <a:pt x="3911" y="16572"/>
                    <a:pt x="3825" y="16566"/>
                    <a:pt x="2434" y="16567"/>
                  </a:cubicBezTo>
                  <a:close/>
                  <a:moveTo>
                    <a:pt x="7813" y="16567"/>
                  </a:moveTo>
                  <a:cubicBezTo>
                    <a:pt x="6241" y="16569"/>
                    <a:pt x="6018" y="16618"/>
                    <a:pt x="5719" y="17053"/>
                  </a:cubicBezTo>
                  <a:cubicBezTo>
                    <a:pt x="5537" y="17318"/>
                    <a:pt x="5511" y="17506"/>
                    <a:pt x="5511" y="18634"/>
                  </a:cubicBezTo>
                  <a:cubicBezTo>
                    <a:pt x="5511" y="19783"/>
                    <a:pt x="5535" y="19944"/>
                    <a:pt x="5729" y="20214"/>
                  </a:cubicBezTo>
                  <a:cubicBezTo>
                    <a:pt x="5878" y="20423"/>
                    <a:pt x="6050" y="20536"/>
                    <a:pt x="6295" y="20598"/>
                  </a:cubicBezTo>
                  <a:cubicBezTo>
                    <a:pt x="6669" y="20694"/>
                    <a:pt x="9043" y="20722"/>
                    <a:pt x="9471" y="20635"/>
                  </a:cubicBezTo>
                  <a:cubicBezTo>
                    <a:pt x="9839" y="20560"/>
                    <a:pt x="10094" y="20258"/>
                    <a:pt x="10166" y="19815"/>
                  </a:cubicBezTo>
                  <a:lnTo>
                    <a:pt x="10235" y="19424"/>
                  </a:lnTo>
                  <a:lnTo>
                    <a:pt x="9759" y="19424"/>
                  </a:lnTo>
                  <a:cubicBezTo>
                    <a:pt x="9324" y="19424"/>
                    <a:pt x="9275" y="19438"/>
                    <a:pt x="9213" y="19627"/>
                  </a:cubicBezTo>
                  <a:cubicBezTo>
                    <a:pt x="9090" y="20001"/>
                    <a:pt x="9013" y="20026"/>
                    <a:pt x="7813" y="20026"/>
                  </a:cubicBezTo>
                  <a:lnTo>
                    <a:pt x="6692" y="20026"/>
                  </a:lnTo>
                  <a:lnTo>
                    <a:pt x="6583" y="19823"/>
                  </a:lnTo>
                  <a:cubicBezTo>
                    <a:pt x="6525" y="19712"/>
                    <a:pt x="6496" y="19452"/>
                    <a:pt x="6513" y="19243"/>
                  </a:cubicBezTo>
                  <a:lnTo>
                    <a:pt x="6543" y="18858"/>
                  </a:lnTo>
                  <a:lnTo>
                    <a:pt x="8369" y="18837"/>
                  </a:lnTo>
                  <a:lnTo>
                    <a:pt x="10205" y="18815"/>
                  </a:lnTo>
                  <a:lnTo>
                    <a:pt x="10205" y="18191"/>
                  </a:lnTo>
                  <a:cubicBezTo>
                    <a:pt x="10205" y="17845"/>
                    <a:pt x="10136" y="17396"/>
                    <a:pt x="10046" y="17176"/>
                  </a:cubicBezTo>
                  <a:cubicBezTo>
                    <a:pt x="9825" y="16632"/>
                    <a:pt x="9587" y="16566"/>
                    <a:pt x="7813" y="16567"/>
                  </a:cubicBezTo>
                  <a:close/>
                  <a:moveTo>
                    <a:pt x="11029" y="16567"/>
                  </a:moveTo>
                  <a:lnTo>
                    <a:pt x="11029" y="19083"/>
                  </a:lnTo>
                  <a:lnTo>
                    <a:pt x="11029" y="21599"/>
                  </a:lnTo>
                  <a:lnTo>
                    <a:pt x="12061" y="21599"/>
                  </a:lnTo>
                  <a:lnTo>
                    <a:pt x="12061" y="20968"/>
                  </a:lnTo>
                  <a:cubicBezTo>
                    <a:pt x="12061" y="20381"/>
                    <a:pt x="12160" y="20135"/>
                    <a:pt x="12319" y="20323"/>
                  </a:cubicBezTo>
                  <a:cubicBezTo>
                    <a:pt x="12356" y="20366"/>
                    <a:pt x="12565" y="20466"/>
                    <a:pt x="12786" y="20548"/>
                  </a:cubicBezTo>
                  <a:cubicBezTo>
                    <a:pt x="13276" y="20730"/>
                    <a:pt x="14562" y="20755"/>
                    <a:pt x="15099" y="20591"/>
                  </a:cubicBezTo>
                  <a:cubicBezTo>
                    <a:pt x="15737" y="20397"/>
                    <a:pt x="15822" y="20168"/>
                    <a:pt x="15823" y="18634"/>
                  </a:cubicBezTo>
                  <a:cubicBezTo>
                    <a:pt x="15824" y="16692"/>
                    <a:pt x="15712" y="16567"/>
                    <a:pt x="13977" y="16567"/>
                  </a:cubicBezTo>
                  <a:cubicBezTo>
                    <a:pt x="13121" y="16567"/>
                    <a:pt x="12978" y="16587"/>
                    <a:pt x="12637" y="16756"/>
                  </a:cubicBezTo>
                  <a:cubicBezTo>
                    <a:pt x="12227" y="16958"/>
                    <a:pt x="12061" y="16946"/>
                    <a:pt x="12061" y="16712"/>
                  </a:cubicBezTo>
                  <a:cubicBezTo>
                    <a:pt x="12061" y="16587"/>
                    <a:pt x="11987" y="16567"/>
                    <a:pt x="11545" y="16567"/>
                  </a:cubicBezTo>
                  <a:lnTo>
                    <a:pt x="11029" y="16567"/>
                  </a:lnTo>
                  <a:close/>
                </a:path>
              </a:pathLst>
            </a:custGeom>
            <a:noFill/>
            <a:ln>
              <a:noFill/>
            </a:ln>
          </p:spPr>
        </p:pic>
      </p:grpSp>
      <p:pic>
        <p:nvPicPr>
          <p:cNvPr descr="Image" id="212" name="Google Shape;212;g15350bad91f_0_930"/>
          <p:cNvPicPr preferRelativeResize="0"/>
          <p:nvPr/>
        </p:nvPicPr>
        <p:blipFill rotWithShape="1">
          <a:blip r:embed="rId12">
            <a:alphaModFix/>
          </a:blip>
          <a:srcRect b="0" l="0" r="0" t="0"/>
          <a:stretch/>
        </p:blipFill>
        <p:spPr>
          <a:xfrm>
            <a:off x="18102391" y="4304177"/>
            <a:ext cx="1861914" cy="2057415"/>
          </a:xfrm>
          <a:prstGeom prst="rect">
            <a:avLst/>
          </a:prstGeom>
          <a:noFill/>
          <a:ln>
            <a:noFill/>
          </a:ln>
        </p:spPr>
      </p:pic>
      <p:pic>
        <p:nvPicPr>
          <p:cNvPr descr="Image" id="213" name="Google Shape;213;g15350bad91f_0_930"/>
          <p:cNvPicPr preferRelativeResize="0"/>
          <p:nvPr/>
        </p:nvPicPr>
        <p:blipFill rotWithShape="1">
          <a:blip r:embed="rId13">
            <a:alphaModFix/>
          </a:blip>
          <a:srcRect b="0" l="0" r="0" t="0"/>
          <a:stretch/>
        </p:blipFill>
        <p:spPr>
          <a:xfrm>
            <a:off x="17860640" y="7365767"/>
            <a:ext cx="2880381" cy="2057415"/>
          </a:xfrm>
          <a:prstGeom prst="rect">
            <a:avLst/>
          </a:prstGeom>
          <a:noFill/>
          <a:ln>
            <a:noFill/>
          </a:ln>
        </p:spPr>
      </p:pic>
      <p:cxnSp>
        <p:nvCxnSpPr>
          <p:cNvPr id="214" name="Google Shape;214;g15350bad91f_0_930"/>
          <p:cNvCxnSpPr/>
          <p:nvPr/>
        </p:nvCxnSpPr>
        <p:spPr>
          <a:xfrm>
            <a:off x="19033347" y="6582854"/>
            <a:ext cx="0" cy="749100"/>
          </a:xfrm>
          <a:prstGeom prst="straightConnector1">
            <a:avLst/>
          </a:prstGeom>
          <a:noFill/>
          <a:ln cap="flat" cmpd="sng" w="88900">
            <a:solidFill>
              <a:srgbClr val="000000"/>
            </a:solidFill>
            <a:prstDash val="solid"/>
            <a:miter lim="400000"/>
            <a:headEnd len="sm" w="sm" type="none"/>
            <a:tailEnd len="med" w="med" type="triangle"/>
          </a:ln>
        </p:spPr>
      </p:cxnSp>
      <p:cxnSp>
        <p:nvCxnSpPr>
          <p:cNvPr id="215" name="Google Shape;215;g15350bad91f_0_930"/>
          <p:cNvCxnSpPr/>
          <p:nvPr/>
        </p:nvCxnSpPr>
        <p:spPr>
          <a:xfrm>
            <a:off x="19033347" y="9517306"/>
            <a:ext cx="0" cy="749100"/>
          </a:xfrm>
          <a:prstGeom prst="straightConnector1">
            <a:avLst/>
          </a:prstGeom>
          <a:noFill/>
          <a:ln cap="flat" cmpd="sng" w="88900">
            <a:solidFill>
              <a:srgbClr val="000000"/>
            </a:solidFill>
            <a:prstDash val="solid"/>
            <a:miter lim="400000"/>
            <a:headEnd len="sm" w="sm" type="none"/>
            <a:tailEnd len="med" w="med" type="triangle"/>
          </a:ln>
        </p:spPr>
      </p:cxnSp>
      <p:sp>
        <p:nvSpPr>
          <p:cNvPr id="216" name="Google Shape;216;g15350bad91f_0_930"/>
          <p:cNvSpPr txBox="1"/>
          <p:nvPr/>
        </p:nvSpPr>
        <p:spPr>
          <a:xfrm>
            <a:off x="499075" y="11805450"/>
            <a:ext cx="512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 P. Abernathey et al., "Cloud-Native Repositories for Big Scientific Data," in Computing in Science &amp; Engineering, vol. 23, no. 2, pp. 26-35, 1 March-April 2021, doi: 10.1109/MCSE.2021.3059437.</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Slide credit: Ryan Abernathey, Pangeo-forge </a:t>
            </a:r>
            <a:r>
              <a:rPr lang="en-US" sz="1350">
                <a:solidFill>
                  <a:schemeClr val="dk1"/>
                </a:solidFill>
                <a:latin typeface="Roboto"/>
                <a:ea typeface="Roboto"/>
                <a:cs typeface="Roboto"/>
                <a:sym typeface="Roboto"/>
              </a:rPr>
              <a:t>FOSS4G 2022</a:t>
            </a:r>
            <a:endParaRPr sz="13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cxnSp>
        <p:nvCxnSpPr>
          <p:cNvPr id="217" name="Google Shape;217;g15350bad91f_0_930"/>
          <p:cNvCxnSpPr/>
          <p:nvPr/>
        </p:nvCxnSpPr>
        <p:spPr>
          <a:xfrm flipH="1" rot="10800000">
            <a:off x="1007775" y="1384825"/>
            <a:ext cx="22730400" cy="53100"/>
          </a:xfrm>
          <a:prstGeom prst="straightConnector1">
            <a:avLst/>
          </a:prstGeom>
          <a:noFill/>
          <a:ln cap="flat" cmpd="sng" w="38100">
            <a:solidFill>
              <a:srgbClr val="5E5E5E"/>
            </a:solidFill>
            <a:prstDash val="solid"/>
            <a:round/>
            <a:headEnd len="med" w="med" type="none"/>
            <a:tailEnd len="med" w="med" type="none"/>
          </a:ln>
        </p:spPr>
      </p:cxnSp>
      <p:sp>
        <p:nvSpPr>
          <p:cNvPr id="218" name="Google Shape;218;g15350bad91f_0_930"/>
          <p:cNvSpPr txBox="1"/>
          <p:nvPr/>
        </p:nvSpPr>
        <p:spPr>
          <a:xfrm>
            <a:off x="54450" y="137700"/>
            <a:ext cx="24275100" cy="1108200"/>
          </a:xfrm>
          <a:prstGeom prst="rect">
            <a:avLst/>
          </a:prstGeom>
          <a:noFill/>
          <a:ln>
            <a:noFill/>
          </a:ln>
        </p:spPr>
        <p:txBody>
          <a:bodyPr anchorCtr="0" anchor="t" bIns="91425" lIns="91425" spcFirstLastPara="1" rIns="91425" wrap="square" tIns="91425">
            <a:spAutoFit/>
          </a:bodyPr>
          <a:lstStyle/>
          <a:p>
            <a:pPr indent="457200" lvl="0" marL="5943600" rtl="0" algn="l">
              <a:spcBef>
                <a:spcPts val="0"/>
              </a:spcBef>
              <a:spcAft>
                <a:spcPts val="0"/>
              </a:spcAft>
              <a:buNone/>
            </a:pPr>
            <a:r>
              <a:rPr b="1" lang="en-US" sz="6000">
                <a:solidFill>
                  <a:srgbClr val="1C4587"/>
                </a:solidFill>
                <a:highlight>
                  <a:schemeClr val="lt1"/>
                </a:highlight>
                <a:latin typeface="Calibri"/>
                <a:ea typeface="Calibri"/>
                <a:cs typeface="Calibri"/>
                <a:sym typeface="Calibri"/>
              </a:rPr>
              <a:t>                    ARCO Data</a:t>
            </a:r>
            <a:endParaRPr b="1" sz="6000">
              <a:solidFill>
                <a:srgbClr val="1C4587"/>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5350bad91f_0_958"/>
          <p:cNvSpPr txBox="1"/>
          <p:nvPr>
            <p:ph type="title"/>
          </p:nvPr>
        </p:nvSpPr>
        <p:spPr>
          <a:xfrm>
            <a:off x="2037800" y="5262375"/>
            <a:ext cx="20965800" cy="3417900"/>
          </a:xfrm>
          <a:prstGeom prst="rect">
            <a:avLst/>
          </a:prstGeom>
        </p:spPr>
        <p:txBody>
          <a:bodyPr anchorCtr="0" anchor="t" bIns="243800" lIns="243800" spcFirstLastPara="1" rIns="243800" wrap="square" tIns="243800">
            <a:normAutofit/>
          </a:bodyPr>
          <a:lstStyle/>
          <a:p>
            <a:pPr indent="0" lvl="0" marL="0" rtl="0" algn="ctr">
              <a:spcBef>
                <a:spcPts val="0"/>
              </a:spcBef>
              <a:spcAft>
                <a:spcPts val="0"/>
              </a:spcAft>
              <a:buNone/>
            </a:pPr>
            <a:r>
              <a:rPr b="1" lang="en-US" sz="7100"/>
              <a:t>Initiatives to host CMIP6 ARD and ARCO data </a:t>
            </a:r>
            <a:endParaRPr b="1" sz="7100"/>
          </a:p>
          <a:p>
            <a:pPr indent="0" lvl="0" marL="0" rtl="0" algn="ctr">
              <a:spcBef>
                <a:spcPts val="0"/>
              </a:spcBef>
              <a:spcAft>
                <a:spcPts val="0"/>
              </a:spcAft>
              <a:buNone/>
            </a:pPr>
            <a:r>
              <a:rPr b="1" lang="en-US" sz="7100"/>
              <a:t>in the cloud</a:t>
            </a:r>
            <a:endParaRPr b="1" sz="7100"/>
          </a:p>
        </p:txBody>
      </p:sp>
      <p:sp>
        <p:nvSpPr>
          <p:cNvPr id="224" name="Google Shape;224;g15350bad91f_0_95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g15350bad91f_0_958"/>
          <p:cNvSpPr txBox="1"/>
          <p:nvPr/>
        </p:nvSpPr>
        <p:spPr>
          <a:xfrm>
            <a:off x="14925450" y="13080275"/>
            <a:ext cx="86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A.Radhakrishnan (NOAA EDMW 2022), Community-driven cloud initiatives leverage FAIR principles </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